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docx" ContentType="application/vnd.openxmlformats-officedocument.wordprocessingml.document"/>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Default Extension="doc" ContentType="application/msword"/>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6"/>
  </p:notesMasterIdLst>
  <p:sldIdLst>
    <p:sldId id="262" r:id="rId2"/>
    <p:sldId id="347" r:id="rId3"/>
    <p:sldId id="314" r:id="rId4"/>
    <p:sldId id="324" r:id="rId5"/>
    <p:sldId id="476" r:id="rId6"/>
    <p:sldId id="477" r:id="rId7"/>
    <p:sldId id="478" r:id="rId8"/>
    <p:sldId id="485" r:id="rId9"/>
    <p:sldId id="479" r:id="rId10"/>
    <p:sldId id="366" r:id="rId11"/>
    <p:sldId id="367" r:id="rId12"/>
    <p:sldId id="365" r:id="rId13"/>
    <p:sldId id="492" r:id="rId14"/>
    <p:sldId id="313" r:id="rId15"/>
    <p:sldId id="358" r:id="rId16"/>
    <p:sldId id="369" r:id="rId17"/>
    <p:sldId id="370" r:id="rId18"/>
    <p:sldId id="475" r:id="rId19"/>
    <p:sldId id="474" r:id="rId20"/>
    <p:sldId id="470" r:id="rId21"/>
    <p:sldId id="481" r:id="rId22"/>
    <p:sldId id="472" r:id="rId23"/>
    <p:sldId id="482" r:id="rId24"/>
    <p:sldId id="352" r:id="rId25"/>
    <p:sldId id="353" r:id="rId26"/>
    <p:sldId id="354" r:id="rId27"/>
    <p:sldId id="466" r:id="rId28"/>
    <p:sldId id="469" r:id="rId29"/>
    <p:sldId id="312" r:id="rId30"/>
    <p:sldId id="311" r:id="rId31"/>
    <p:sldId id="486" r:id="rId32"/>
    <p:sldId id="487" r:id="rId33"/>
    <p:sldId id="491" r:id="rId34"/>
    <p:sldId id="488" r:id="rId35"/>
    <p:sldId id="489" r:id="rId36"/>
    <p:sldId id="490" r:id="rId37"/>
    <p:sldId id="342" r:id="rId38"/>
    <p:sldId id="471" r:id="rId39"/>
    <p:sldId id="357" r:id="rId40"/>
    <p:sldId id="360" r:id="rId41"/>
    <p:sldId id="451" r:id="rId42"/>
    <p:sldId id="373" r:id="rId43"/>
    <p:sldId id="374" r:id="rId44"/>
    <p:sldId id="375" r:id="rId45"/>
    <p:sldId id="376" r:id="rId46"/>
    <p:sldId id="377" r:id="rId47"/>
    <p:sldId id="378" r:id="rId48"/>
    <p:sldId id="379" r:id="rId49"/>
    <p:sldId id="380" r:id="rId50"/>
    <p:sldId id="381" r:id="rId51"/>
    <p:sldId id="382" r:id="rId52"/>
    <p:sldId id="383" r:id="rId53"/>
    <p:sldId id="384" r:id="rId54"/>
    <p:sldId id="385" r:id="rId55"/>
    <p:sldId id="386" r:id="rId56"/>
    <p:sldId id="387" r:id="rId57"/>
    <p:sldId id="388" r:id="rId58"/>
    <p:sldId id="389" r:id="rId59"/>
    <p:sldId id="390" r:id="rId60"/>
    <p:sldId id="391" r:id="rId61"/>
    <p:sldId id="392" r:id="rId62"/>
    <p:sldId id="393" r:id="rId63"/>
    <p:sldId id="394" r:id="rId64"/>
    <p:sldId id="395" r:id="rId65"/>
    <p:sldId id="396" r:id="rId66"/>
    <p:sldId id="397" r:id="rId67"/>
    <p:sldId id="398" r:id="rId68"/>
    <p:sldId id="399" r:id="rId69"/>
    <p:sldId id="484" r:id="rId70"/>
    <p:sldId id="400" r:id="rId71"/>
    <p:sldId id="401" r:id="rId72"/>
    <p:sldId id="402" r:id="rId73"/>
    <p:sldId id="403" r:id="rId74"/>
    <p:sldId id="404" r:id="rId75"/>
    <p:sldId id="407" r:id="rId76"/>
    <p:sldId id="409" r:id="rId77"/>
    <p:sldId id="411" r:id="rId78"/>
    <p:sldId id="410" r:id="rId79"/>
    <p:sldId id="405" r:id="rId80"/>
    <p:sldId id="406" r:id="rId81"/>
    <p:sldId id="483" r:id="rId82"/>
    <p:sldId id="408" r:id="rId83"/>
    <p:sldId id="412" r:id="rId84"/>
    <p:sldId id="493" r:id="rId85"/>
    <p:sldId id="413" r:id="rId86"/>
    <p:sldId id="414" r:id="rId87"/>
    <p:sldId id="415" r:id="rId88"/>
    <p:sldId id="416" r:id="rId89"/>
    <p:sldId id="417" r:id="rId90"/>
    <p:sldId id="418" r:id="rId91"/>
    <p:sldId id="419" r:id="rId92"/>
    <p:sldId id="420" r:id="rId93"/>
    <p:sldId id="336" r:id="rId94"/>
    <p:sldId id="421" r:id="rId95"/>
    <p:sldId id="422" r:id="rId96"/>
    <p:sldId id="339" r:id="rId97"/>
    <p:sldId id="340" r:id="rId98"/>
    <p:sldId id="341" r:id="rId99"/>
    <p:sldId id="423" r:id="rId100"/>
    <p:sldId id="424" r:id="rId101"/>
    <p:sldId id="425" r:id="rId102"/>
    <p:sldId id="426" r:id="rId103"/>
    <p:sldId id="427" r:id="rId104"/>
    <p:sldId id="428" r:id="rId105"/>
    <p:sldId id="429" r:id="rId106"/>
    <p:sldId id="430" r:id="rId107"/>
    <p:sldId id="431" r:id="rId108"/>
    <p:sldId id="432" r:id="rId109"/>
    <p:sldId id="318" r:id="rId110"/>
    <p:sldId id="325" r:id="rId111"/>
    <p:sldId id="433" r:id="rId112"/>
    <p:sldId id="434" r:id="rId113"/>
    <p:sldId id="435" r:id="rId114"/>
    <p:sldId id="436" r:id="rId115"/>
    <p:sldId id="437" r:id="rId116"/>
    <p:sldId id="438" r:id="rId117"/>
    <p:sldId id="439" r:id="rId118"/>
    <p:sldId id="440" r:id="rId119"/>
    <p:sldId id="441" r:id="rId120"/>
    <p:sldId id="442" r:id="rId121"/>
    <p:sldId id="443" r:id="rId122"/>
    <p:sldId id="444" r:id="rId123"/>
    <p:sldId id="445" r:id="rId124"/>
    <p:sldId id="446" r:id="rId125"/>
    <p:sldId id="447" r:id="rId126"/>
    <p:sldId id="448" r:id="rId127"/>
    <p:sldId id="449" r:id="rId128"/>
    <p:sldId id="450" r:id="rId129"/>
    <p:sldId id="356" r:id="rId130"/>
    <p:sldId id="359" r:id="rId131"/>
    <p:sldId id="361" r:id="rId132"/>
    <p:sldId id="362" r:id="rId133"/>
    <p:sldId id="363" r:id="rId134"/>
    <p:sldId id="345" r:id="rId135"/>
  </p:sldIdLst>
  <p:sldSz cx="9144000" cy="6858000" type="screen4x3"/>
  <p:notesSz cx="7086600" cy="10223500"/>
  <p:defaultTextStyle>
    <a:defPPr>
      <a:defRPr lang="pt-PT"/>
    </a:defPPr>
    <a:lvl1pPr algn="l" rtl="0" fontAlgn="base">
      <a:spcBef>
        <a:spcPct val="0"/>
      </a:spcBef>
      <a:spcAft>
        <a:spcPct val="0"/>
      </a:spcAft>
      <a:defRPr sz="2900" b="1" i="1" kern="1200">
        <a:solidFill>
          <a:srgbClr val="FFFFCC"/>
        </a:solidFill>
        <a:latin typeface="Albertus Extra Bold" pitchFamily="34" charset="0"/>
        <a:ea typeface="+mn-ea"/>
        <a:cs typeface="Arial" pitchFamily="34" charset="0"/>
      </a:defRPr>
    </a:lvl1pPr>
    <a:lvl2pPr marL="457200" algn="l" rtl="0" fontAlgn="base">
      <a:spcBef>
        <a:spcPct val="0"/>
      </a:spcBef>
      <a:spcAft>
        <a:spcPct val="0"/>
      </a:spcAft>
      <a:defRPr sz="2900" b="1" i="1" kern="1200">
        <a:solidFill>
          <a:srgbClr val="FFFFCC"/>
        </a:solidFill>
        <a:latin typeface="Albertus Extra Bold" pitchFamily="34" charset="0"/>
        <a:ea typeface="+mn-ea"/>
        <a:cs typeface="Arial" pitchFamily="34" charset="0"/>
      </a:defRPr>
    </a:lvl2pPr>
    <a:lvl3pPr marL="914400" algn="l" rtl="0" fontAlgn="base">
      <a:spcBef>
        <a:spcPct val="0"/>
      </a:spcBef>
      <a:spcAft>
        <a:spcPct val="0"/>
      </a:spcAft>
      <a:defRPr sz="2900" b="1" i="1" kern="1200">
        <a:solidFill>
          <a:srgbClr val="FFFFCC"/>
        </a:solidFill>
        <a:latin typeface="Albertus Extra Bold" pitchFamily="34" charset="0"/>
        <a:ea typeface="+mn-ea"/>
        <a:cs typeface="Arial" pitchFamily="34" charset="0"/>
      </a:defRPr>
    </a:lvl3pPr>
    <a:lvl4pPr marL="1371600" algn="l" rtl="0" fontAlgn="base">
      <a:spcBef>
        <a:spcPct val="0"/>
      </a:spcBef>
      <a:spcAft>
        <a:spcPct val="0"/>
      </a:spcAft>
      <a:defRPr sz="2900" b="1" i="1" kern="1200">
        <a:solidFill>
          <a:srgbClr val="FFFFCC"/>
        </a:solidFill>
        <a:latin typeface="Albertus Extra Bold" pitchFamily="34" charset="0"/>
        <a:ea typeface="+mn-ea"/>
        <a:cs typeface="Arial" pitchFamily="34" charset="0"/>
      </a:defRPr>
    </a:lvl4pPr>
    <a:lvl5pPr marL="1828800" algn="l" rtl="0" fontAlgn="base">
      <a:spcBef>
        <a:spcPct val="0"/>
      </a:spcBef>
      <a:spcAft>
        <a:spcPct val="0"/>
      </a:spcAft>
      <a:defRPr sz="2900" b="1" i="1" kern="1200">
        <a:solidFill>
          <a:srgbClr val="FFFFCC"/>
        </a:solidFill>
        <a:latin typeface="Albertus Extra Bold" pitchFamily="34" charset="0"/>
        <a:ea typeface="+mn-ea"/>
        <a:cs typeface="Arial" pitchFamily="34" charset="0"/>
      </a:defRPr>
    </a:lvl5pPr>
    <a:lvl6pPr marL="2286000" algn="l" defTabSz="914400" rtl="0" eaLnBrk="1" latinLnBrk="0" hangingPunct="1">
      <a:defRPr sz="2900" b="1" i="1" kern="1200">
        <a:solidFill>
          <a:srgbClr val="FFFFCC"/>
        </a:solidFill>
        <a:latin typeface="Albertus Extra Bold" pitchFamily="34" charset="0"/>
        <a:ea typeface="+mn-ea"/>
        <a:cs typeface="Arial" pitchFamily="34" charset="0"/>
      </a:defRPr>
    </a:lvl6pPr>
    <a:lvl7pPr marL="2743200" algn="l" defTabSz="914400" rtl="0" eaLnBrk="1" latinLnBrk="0" hangingPunct="1">
      <a:defRPr sz="2900" b="1" i="1" kern="1200">
        <a:solidFill>
          <a:srgbClr val="FFFFCC"/>
        </a:solidFill>
        <a:latin typeface="Albertus Extra Bold" pitchFamily="34" charset="0"/>
        <a:ea typeface="+mn-ea"/>
        <a:cs typeface="Arial" pitchFamily="34" charset="0"/>
      </a:defRPr>
    </a:lvl7pPr>
    <a:lvl8pPr marL="3200400" algn="l" defTabSz="914400" rtl="0" eaLnBrk="1" latinLnBrk="0" hangingPunct="1">
      <a:defRPr sz="2900" b="1" i="1" kern="1200">
        <a:solidFill>
          <a:srgbClr val="FFFFCC"/>
        </a:solidFill>
        <a:latin typeface="Albertus Extra Bold" pitchFamily="34" charset="0"/>
        <a:ea typeface="+mn-ea"/>
        <a:cs typeface="Arial" pitchFamily="34" charset="0"/>
      </a:defRPr>
    </a:lvl8pPr>
    <a:lvl9pPr marL="3657600" algn="l" defTabSz="914400" rtl="0" eaLnBrk="1" latinLnBrk="0" hangingPunct="1">
      <a:defRPr sz="2900" b="1" i="1" kern="1200">
        <a:solidFill>
          <a:srgbClr val="FFFFCC"/>
        </a:solidFill>
        <a:latin typeface="Albertus Extra Bold"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A2230E"/>
    <a:srgbClr val="99CC00"/>
    <a:srgbClr val="FFCC99"/>
    <a:srgbClr val="FFFF00"/>
    <a:srgbClr val="008000"/>
    <a:srgbClr val="669900"/>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6970" autoAdjust="0"/>
  </p:normalViewPr>
  <p:slideViewPr>
    <p:cSldViewPr>
      <p:cViewPr>
        <p:scale>
          <a:sx n="48" d="100"/>
          <a:sy n="48" d="100"/>
        </p:scale>
        <p:origin x="-1920" y="-41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Lst>
  </p:outlineViewPr>
  <p:notesTextViewPr>
    <p:cViewPr>
      <p:scale>
        <a:sx n="100" d="100"/>
        <a:sy n="100" d="100"/>
      </p:scale>
      <p:origin x="0" y="0"/>
    </p:cViewPr>
  </p:notesTextViewPr>
  <p:sorterViewPr>
    <p:cViewPr>
      <p:scale>
        <a:sx n="50" d="100"/>
        <a:sy n="50" d="100"/>
      </p:scale>
      <p:origin x="0" y="0"/>
    </p:cViewPr>
  </p:sorterViewPr>
  <p:notesViewPr>
    <p:cSldViewPr>
      <p:cViewPr>
        <p:scale>
          <a:sx n="66" d="100"/>
          <a:sy n="66" d="100"/>
        </p:scale>
        <p:origin x="-852" y="-60"/>
      </p:cViewPr>
      <p:guideLst>
        <p:guide orient="horz" pos="3220"/>
        <p:guide pos="2232"/>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_rels/viewProps.xml.rels><?xml version="1.0" encoding="UTF-8" standalone="yes"?>
<Relationships xmlns="http://schemas.openxmlformats.org/package/2006/relationships"><Relationship Id="rId8" Type="http://schemas.openxmlformats.org/officeDocument/2006/relationships/slide" Target="slides/slide62.xml"/><Relationship Id="rId13" Type="http://schemas.openxmlformats.org/officeDocument/2006/relationships/slide" Target="slides/slide85.xml"/><Relationship Id="rId3" Type="http://schemas.openxmlformats.org/officeDocument/2006/relationships/slide" Target="slides/slide49.xml"/><Relationship Id="rId7" Type="http://schemas.openxmlformats.org/officeDocument/2006/relationships/slide" Target="slides/slide61.xml"/><Relationship Id="rId12" Type="http://schemas.openxmlformats.org/officeDocument/2006/relationships/slide" Target="slides/slide66.xml"/><Relationship Id="rId2" Type="http://schemas.openxmlformats.org/officeDocument/2006/relationships/slide" Target="slides/slide48.xml"/><Relationship Id="rId1" Type="http://schemas.openxmlformats.org/officeDocument/2006/relationships/slide" Target="slides/slide47.xml"/><Relationship Id="rId6" Type="http://schemas.openxmlformats.org/officeDocument/2006/relationships/slide" Target="slides/slide60.xml"/><Relationship Id="rId11" Type="http://schemas.openxmlformats.org/officeDocument/2006/relationships/slide" Target="slides/slide65.xml"/><Relationship Id="rId5" Type="http://schemas.openxmlformats.org/officeDocument/2006/relationships/slide" Target="slides/slide55.xml"/><Relationship Id="rId15" Type="http://schemas.openxmlformats.org/officeDocument/2006/relationships/slide" Target="slides/slide87.xml"/><Relationship Id="rId10" Type="http://schemas.openxmlformats.org/officeDocument/2006/relationships/slide" Target="slides/slide64.xml"/><Relationship Id="rId4" Type="http://schemas.openxmlformats.org/officeDocument/2006/relationships/slide" Target="slides/slide54.xml"/><Relationship Id="rId9" Type="http://schemas.openxmlformats.org/officeDocument/2006/relationships/slide" Target="slides/slide63.xml"/><Relationship Id="rId14" Type="http://schemas.openxmlformats.org/officeDocument/2006/relationships/slide" Target="slides/slide8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image" Target="../media/image2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image" Target="../media/image75.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image" Target="../media/image143.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image" Target="../media/image145.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48.emf"/><Relationship Id="rId1" Type="http://schemas.openxmlformats.org/officeDocument/2006/relationships/image" Target="../media/image14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bwMode="auto">
          <a:xfrm>
            <a:off x="0" y="0"/>
            <a:ext cx="3070225" cy="511175"/>
          </a:xfrm>
          <a:prstGeom prst="rect">
            <a:avLst/>
          </a:prstGeom>
          <a:noFill/>
          <a:ln w="9525">
            <a:noFill/>
            <a:miter lim="800000"/>
            <a:headEnd/>
            <a:tailEnd/>
          </a:ln>
          <a:effectLst/>
        </p:spPr>
        <p:txBody>
          <a:bodyPr vert="horz" wrap="square" lIns="98911" tIns="49455" rIns="98911" bIns="49455" numCol="1" anchor="t" anchorCtr="0" compatLnSpc="1">
            <a:prstTxWarp prst="textNoShape">
              <a:avLst/>
            </a:prstTxWarp>
          </a:bodyPr>
          <a:lstStyle>
            <a:lvl1pPr defTabSz="989013">
              <a:defRPr sz="1300" b="0" i="0">
                <a:solidFill>
                  <a:schemeClr val="tx1"/>
                </a:solidFill>
                <a:latin typeface="Times New Roman" pitchFamily="18" charset="0"/>
                <a:cs typeface="+mn-cs"/>
              </a:defRPr>
            </a:lvl1pPr>
          </a:lstStyle>
          <a:p>
            <a:pPr>
              <a:defRPr/>
            </a:pPr>
            <a:endParaRPr lang="pt-PT"/>
          </a:p>
        </p:txBody>
      </p:sp>
      <p:sp>
        <p:nvSpPr>
          <p:cNvPr id="73731" name="Rectangle 3"/>
          <p:cNvSpPr>
            <a:spLocks noGrp="1" noChangeArrowheads="1"/>
          </p:cNvSpPr>
          <p:nvPr>
            <p:ph type="dt" idx="1"/>
          </p:nvPr>
        </p:nvSpPr>
        <p:spPr bwMode="auto">
          <a:xfrm>
            <a:off x="4016375" y="0"/>
            <a:ext cx="3070225" cy="511175"/>
          </a:xfrm>
          <a:prstGeom prst="rect">
            <a:avLst/>
          </a:prstGeom>
          <a:noFill/>
          <a:ln w="9525">
            <a:noFill/>
            <a:miter lim="800000"/>
            <a:headEnd/>
            <a:tailEnd/>
          </a:ln>
          <a:effectLst/>
        </p:spPr>
        <p:txBody>
          <a:bodyPr vert="horz" wrap="square" lIns="98911" tIns="49455" rIns="98911" bIns="49455" numCol="1" anchor="t" anchorCtr="0" compatLnSpc="1">
            <a:prstTxWarp prst="textNoShape">
              <a:avLst/>
            </a:prstTxWarp>
          </a:bodyPr>
          <a:lstStyle>
            <a:lvl1pPr algn="r" defTabSz="989013">
              <a:defRPr sz="1300" b="0" i="0">
                <a:solidFill>
                  <a:schemeClr val="tx1"/>
                </a:solidFill>
                <a:latin typeface="Times New Roman" pitchFamily="18" charset="0"/>
                <a:cs typeface="+mn-cs"/>
              </a:defRPr>
            </a:lvl1pPr>
          </a:lstStyle>
          <a:p>
            <a:pPr>
              <a:defRPr/>
            </a:pPr>
            <a:endParaRPr lang="pt-PT"/>
          </a:p>
        </p:txBody>
      </p:sp>
      <p:sp>
        <p:nvSpPr>
          <p:cNvPr id="136196" name="Rectangle 4"/>
          <p:cNvSpPr>
            <a:spLocks noGrp="1" noRot="1" noChangeAspect="1" noChangeArrowheads="1" noTextEdit="1"/>
          </p:cNvSpPr>
          <p:nvPr>
            <p:ph type="sldImg" idx="2"/>
          </p:nvPr>
        </p:nvSpPr>
        <p:spPr bwMode="auto">
          <a:xfrm>
            <a:off x="987425" y="766763"/>
            <a:ext cx="5111750" cy="3833812"/>
          </a:xfrm>
          <a:prstGeom prst="rect">
            <a:avLst/>
          </a:prstGeom>
          <a:noFill/>
          <a:ln w="9525">
            <a:solidFill>
              <a:srgbClr val="000000"/>
            </a:solidFill>
            <a:miter lim="800000"/>
            <a:headEnd/>
            <a:tailEnd/>
          </a:ln>
        </p:spPr>
      </p:sp>
      <p:sp>
        <p:nvSpPr>
          <p:cNvPr id="73733" name="Rectangle 5"/>
          <p:cNvSpPr>
            <a:spLocks noGrp="1" noChangeArrowheads="1"/>
          </p:cNvSpPr>
          <p:nvPr>
            <p:ph type="body" sz="quarter" idx="3"/>
          </p:nvPr>
        </p:nvSpPr>
        <p:spPr bwMode="auto">
          <a:xfrm>
            <a:off x="944563" y="4856163"/>
            <a:ext cx="5197475" cy="4600575"/>
          </a:xfrm>
          <a:prstGeom prst="rect">
            <a:avLst/>
          </a:prstGeom>
          <a:noFill/>
          <a:ln w="9525">
            <a:noFill/>
            <a:miter lim="800000"/>
            <a:headEnd/>
            <a:tailEnd/>
          </a:ln>
          <a:effectLst/>
        </p:spPr>
        <p:txBody>
          <a:bodyPr vert="horz" wrap="square" lIns="98911" tIns="49455" rIns="98911" bIns="49455" numCol="1" anchor="t" anchorCtr="0" compatLnSpc="1">
            <a:prstTxWarp prst="textNoShape">
              <a:avLst/>
            </a:prstTxWarp>
          </a:bodyPr>
          <a:lstStyle/>
          <a:p>
            <a:pPr lvl="0"/>
            <a:r>
              <a:rPr lang="pt-PT" noProof="0" smtClean="0"/>
              <a:t>Faça clique para editar os estilos de texto do modelo global</a:t>
            </a:r>
          </a:p>
          <a:p>
            <a:pPr lvl="1"/>
            <a:r>
              <a:rPr lang="pt-PT" noProof="0" smtClean="0"/>
              <a:t>Segundo nível</a:t>
            </a:r>
          </a:p>
          <a:p>
            <a:pPr lvl="2"/>
            <a:r>
              <a:rPr lang="pt-PT" noProof="0" smtClean="0"/>
              <a:t>Terceiro nível</a:t>
            </a:r>
          </a:p>
          <a:p>
            <a:pPr lvl="3"/>
            <a:r>
              <a:rPr lang="pt-PT" noProof="0" smtClean="0"/>
              <a:t>Quarto nível</a:t>
            </a:r>
          </a:p>
          <a:p>
            <a:pPr lvl="4"/>
            <a:r>
              <a:rPr lang="pt-PT" noProof="0" smtClean="0"/>
              <a:t>Quinto nível</a:t>
            </a:r>
          </a:p>
        </p:txBody>
      </p:sp>
      <p:sp>
        <p:nvSpPr>
          <p:cNvPr id="73734" name="Rectangle 6"/>
          <p:cNvSpPr>
            <a:spLocks noGrp="1" noChangeArrowheads="1"/>
          </p:cNvSpPr>
          <p:nvPr>
            <p:ph type="ftr" sz="quarter" idx="4"/>
          </p:nvPr>
        </p:nvSpPr>
        <p:spPr bwMode="auto">
          <a:xfrm>
            <a:off x="0" y="9712325"/>
            <a:ext cx="3070225" cy="511175"/>
          </a:xfrm>
          <a:prstGeom prst="rect">
            <a:avLst/>
          </a:prstGeom>
          <a:noFill/>
          <a:ln w="9525">
            <a:noFill/>
            <a:miter lim="800000"/>
            <a:headEnd/>
            <a:tailEnd/>
          </a:ln>
          <a:effectLst/>
        </p:spPr>
        <p:txBody>
          <a:bodyPr vert="horz" wrap="square" lIns="98911" tIns="49455" rIns="98911" bIns="49455" numCol="1" anchor="b" anchorCtr="0" compatLnSpc="1">
            <a:prstTxWarp prst="textNoShape">
              <a:avLst/>
            </a:prstTxWarp>
          </a:bodyPr>
          <a:lstStyle>
            <a:lvl1pPr defTabSz="989013">
              <a:defRPr sz="1300" b="0" i="0">
                <a:solidFill>
                  <a:schemeClr val="tx1"/>
                </a:solidFill>
                <a:latin typeface="Times New Roman" pitchFamily="18" charset="0"/>
                <a:cs typeface="+mn-cs"/>
              </a:defRPr>
            </a:lvl1pPr>
          </a:lstStyle>
          <a:p>
            <a:pPr>
              <a:defRPr/>
            </a:pPr>
            <a:endParaRPr lang="pt-PT"/>
          </a:p>
        </p:txBody>
      </p:sp>
      <p:sp>
        <p:nvSpPr>
          <p:cNvPr id="73735" name="Rectangle 7"/>
          <p:cNvSpPr>
            <a:spLocks noGrp="1" noChangeArrowheads="1"/>
          </p:cNvSpPr>
          <p:nvPr>
            <p:ph type="sldNum" sz="quarter" idx="5"/>
          </p:nvPr>
        </p:nvSpPr>
        <p:spPr bwMode="auto">
          <a:xfrm>
            <a:off x="4016375" y="9712325"/>
            <a:ext cx="3070225" cy="511175"/>
          </a:xfrm>
          <a:prstGeom prst="rect">
            <a:avLst/>
          </a:prstGeom>
          <a:noFill/>
          <a:ln w="9525">
            <a:noFill/>
            <a:miter lim="800000"/>
            <a:headEnd/>
            <a:tailEnd/>
          </a:ln>
          <a:effectLst/>
        </p:spPr>
        <p:txBody>
          <a:bodyPr vert="horz" wrap="square" lIns="98911" tIns="49455" rIns="98911" bIns="49455" numCol="1" anchor="b" anchorCtr="0" compatLnSpc="1">
            <a:prstTxWarp prst="textNoShape">
              <a:avLst/>
            </a:prstTxWarp>
          </a:bodyPr>
          <a:lstStyle>
            <a:lvl1pPr algn="r" defTabSz="989013">
              <a:defRPr sz="1300" b="0" i="0">
                <a:solidFill>
                  <a:schemeClr val="tx1"/>
                </a:solidFill>
                <a:latin typeface="Times New Roman" pitchFamily="18" charset="0"/>
                <a:cs typeface="+mn-cs"/>
              </a:defRPr>
            </a:lvl1pPr>
          </a:lstStyle>
          <a:p>
            <a:pPr>
              <a:defRPr/>
            </a:pPr>
            <a:fld id="{D200B5EA-6C4F-4E90-AF28-9FFEEB0113AB}" type="slidenum">
              <a:rPr lang="pt-PT"/>
              <a:pPr>
                <a:defRPr/>
              </a:pPr>
              <a:t>‹nº›</a:t>
            </a:fld>
            <a:endParaRPr lang="pt-P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p:txBody>
          <a:bodyPr/>
          <a:lstStyle/>
          <a:p>
            <a:pPr>
              <a:defRPr/>
            </a:pPr>
            <a:fld id="{2CEE6683-561E-4ADE-B3E5-6FB3330C55BE}" type="slidenum">
              <a:rPr lang="pt-PT" smtClean="0"/>
              <a:pPr>
                <a:defRPr/>
              </a:pPr>
              <a:t>1</a:t>
            </a:fld>
            <a:endParaRPr lang="pt-PT"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pt-P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72706" name="Rectangle 2"/>
          <p:cNvSpPr>
            <a:spLocks noGrp="1" noChangeArrowheads="1"/>
          </p:cNvSpPr>
          <p:nvPr>
            <p:ph type="ctrTitle"/>
          </p:nvPr>
        </p:nvSpPr>
        <p:spPr>
          <a:xfrm>
            <a:off x="685800" y="2286000"/>
            <a:ext cx="7772400" cy="1143000"/>
          </a:xfrm>
        </p:spPr>
        <p:txBody>
          <a:bodyPr/>
          <a:lstStyle>
            <a:lvl1pPr>
              <a:defRPr/>
            </a:lvl1pPr>
          </a:lstStyle>
          <a:p>
            <a:r>
              <a:rPr lang="pt-PT"/>
              <a:t>Faça clique para editar o estilo do título do modelo global</a:t>
            </a:r>
          </a:p>
        </p:txBody>
      </p:sp>
      <p:sp>
        <p:nvSpPr>
          <p:cNvPr id="7270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pt-PT"/>
              <a:t>Faça clique para editar o estilo do subtítulo do modelo global</a:t>
            </a:r>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CEB3D122-1338-420F-8983-D106E5C7646B}" type="slidenum">
              <a:rPr lang="pt-PT"/>
              <a:pPr>
                <a:defRPr/>
              </a:pPr>
              <a:t>‹nº›</a:t>
            </a:fld>
            <a:endParaRPr lang="pt-P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Texto Vertical 2"/>
          <p:cNvSpPr>
            <a:spLocks noGrp="1"/>
          </p:cNvSpPr>
          <p:nvPr>
            <p:ph type="body" orient="vert" idx="1"/>
          </p:nvPr>
        </p:nvSpPr>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5CC4F61A-5717-4345-8A41-87BB8A2A3ED3}" type="slidenum">
              <a:rPr lang="pt-PT"/>
              <a:pPr>
                <a:defRPr/>
              </a:pPr>
              <a:t>‹nº›</a:t>
            </a:fld>
            <a:endParaRPr lang="pt-P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PT" smtClean="0"/>
              <a:t>Clique para editar o estilo</a:t>
            </a:r>
            <a:endParaRPr lang="pt-PT"/>
          </a:p>
        </p:txBody>
      </p:sp>
      <p:sp>
        <p:nvSpPr>
          <p:cNvPr id="3" name="Marcador de Posição de Texto Vertical 2"/>
          <p:cNvSpPr>
            <a:spLocks noGrp="1"/>
          </p:cNvSpPr>
          <p:nvPr>
            <p:ph type="body" orient="vert" idx="1"/>
          </p:nvPr>
        </p:nvSpPr>
        <p:spPr>
          <a:xfrm>
            <a:off x="685800" y="609600"/>
            <a:ext cx="5676900" cy="5486400"/>
          </a:xfrm>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62EBAEE1-7AA8-4149-AE7C-C42501E9AD45}" type="slidenum">
              <a:rPr lang="pt-PT"/>
              <a:pPr>
                <a:defRPr/>
              </a:pPr>
              <a:t>‹nº›</a:t>
            </a:fld>
            <a:endParaRPr lang="pt-P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ítulo, 1 objecto e 2 objectos">
    <p:spTree>
      <p:nvGrpSpPr>
        <p:cNvPr id="1" name=""/>
        <p:cNvGrpSpPr/>
        <p:nvPr/>
      </p:nvGrpSpPr>
      <p:grpSpPr>
        <a:xfrm>
          <a:off x="0" y="0"/>
          <a:ext cx="0" cy="0"/>
          <a:chOff x="0" y="0"/>
          <a:chExt cx="0" cy="0"/>
        </a:xfrm>
      </p:grpSpPr>
      <p:sp>
        <p:nvSpPr>
          <p:cNvPr id="2" name="Título 1"/>
          <p:cNvSpPr>
            <a:spLocks noGrp="1"/>
          </p:cNvSpPr>
          <p:nvPr>
            <p:ph type="title"/>
          </p:nvPr>
        </p:nvSpPr>
        <p:spPr>
          <a:xfrm>
            <a:off x="685800" y="609600"/>
            <a:ext cx="7772400" cy="1143000"/>
          </a:xfrm>
        </p:spPr>
        <p:txBody>
          <a:bodyPr/>
          <a:lstStyle/>
          <a:p>
            <a:r>
              <a:rPr lang="pt-PT" smtClean="0"/>
              <a:t>Clique para editar o estilo</a:t>
            </a:r>
            <a:endParaRPr lang="pt-PT"/>
          </a:p>
        </p:txBody>
      </p:sp>
      <p:sp>
        <p:nvSpPr>
          <p:cNvPr id="3" name="Marcador de Posição de Conteúdo 2"/>
          <p:cNvSpPr>
            <a:spLocks noGrp="1"/>
          </p:cNvSpPr>
          <p:nvPr>
            <p:ph sz="half" idx="1"/>
          </p:nvPr>
        </p:nvSpPr>
        <p:spPr>
          <a:xfrm>
            <a:off x="685800" y="1981200"/>
            <a:ext cx="3810000" cy="4114800"/>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e Conteúdo 3"/>
          <p:cNvSpPr>
            <a:spLocks noGrp="1"/>
          </p:cNvSpPr>
          <p:nvPr>
            <p:ph sz="quarter" idx="2"/>
          </p:nvPr>
        </p:nvSpPr>
        <p:spPr>
          <a:xfrm>
            <a:off x="4648200" y="1981200"/>
            <a:ext cx="3810000" cy="1981200"/>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e Conteúdo 4"/>
          <p:cNvSpPr>
            <a:spLocks noGrp="1"/>
          </p:cNvSpPr>
          <p:nvPr>
            <p:ph sz="quarter" idx="3"/>
          </p:nvPr>
        </p:nvSpPr>
        <p:spPr>
          <a:xfrm>
            <a:off x="4648200" y="4114800"/>
            <a:ext cx="3810000" cy="1981200"/>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6" name="Marcador de Posição da Data 5"/>
          <p:cNvSpPr>
            <a:spLocks noGrp="1"/>
          </p:cNvSpPr>
          <p:nvPr>
            <p:ph type="dt" sz="half" idx="10"/>
          </p:nvPr>
        </p:nvSpPr>
        <p:spPr>
          <a:xfrm>
            <a:off x="8388350" y="6597650"/>
            <a:ext cx="755650" cy="260350"/>
          </a:xfrm>
        </p:spPr>
        <p:txBody>
          <a:bodyPr/>
          <a:lstStyle>
            <a:lvl1pPr>
              <a:defRPr/>
            </a:lvl1pPr>
          </a:lstStyle>
          <a:p>
            <a:pPr>
              <a:defRPr/>
            </a:pPr>
            <a:fld id="{CEDE403F-E0BB-4BB6-BE21-D7DF124ED563}" type="datetime1">
              <a:rPr lang="pt-PT"/>
              <a:pPr>
                <a:defRPr/>
              </a:pPr>
              <a:t>11-04-2017</a:t>
            </a:fld>
            <a:endParaRPr lang="pt-PT"/>
          </a:p>
        </p:txBody>
      </p:sp>
      <p:sp>
        <p:nvSpPr>
          <p:cNvPr id="7" name="Marcador de Posição do Rodapé 6"/>
          <p:cNvSpPr>
            <a:spLocks noGrp="1"/>
          </p:cNvSpPr>
          <p:nvPr>
            <p:ph type="ftr" sz="quarter" idx="11"/>
          </p:nvPr>
        </p:nvSpPr>
        <p:spPr>
          <a:xfrm>
            <a:off x="1025525" y="6381750"/>
            <a:ext cx="7092950" cy="476250"/>
          </a:xfrm>
        </p:spPr>
        <p:txBody>
          <a:bodyPr/>
          <a:lstStyle>
            <a:lvl1pPr>
              <a:defRPr/>
            </a:lvl1pPr>
          </a:lstStyle>
          <a:p>
            <a:pPr>
              <a:defRPr/>
            </a:pPr>
            <a:r>
              <a:rPr lang="pt-PT"/>
              <a:t>Tecnologia Alimentar I -INDÚSTRIA DOS  ESTIMULANTES                                                                         M. Helena Guimarães de Almeida / Instituto Superior de Agronomia </a:t>
            </a:r>
          </a:p>
        </p:txBody>
      </p:sp>
      <p:sp>
        <p:nvSpPr>
          <p:cNvPr id="8" name="Marcador de Posição do Número do Diapositivo 7"/>
          <p:cNvSpPr>
            <a:spLocks noGrp="1"/>
          </p:cNvSpPr>
          <p:nvPr>
            <p:ph type="sldNum" sz="quarter" idx="12"/>
          </p:nvPr>
        </p:nvSpPr>
        <p:spPr>
          <a:xfrm>
            <a:off x="7848600" y="0"/>
            <a:ext cx="1295400" cy="457200"/>
          </a:xfrm>
        </p:spPr>
        <p:txBody>
          <a:bodyPr/>
          <a:lstStyle>
            <a:lvl1pPr>
              <a:defRPr/>
            </a:lvl1pPr>
          </a:lstStyle>
          <a:p>
            <a:pPr>
              <a:defRPr/>
            </a:pPr>
            <a:fld id="{7A4CF3F0-FACF-4CC1-ACCA-BA827397FEE2}" type="slidenum">
              <a:rPr lang="pt-PT"/>
              <a:pPr>
                <a:defRPr/>
              </a:pPr>
              <a:t>‹nº›</a:t>
            </a:fld>
            <a:endParaRPr lang="pt-P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idx="1"/>
          </p:nvPr>
        </p:nvSpPr>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C16DAEF8-64A2-4E8F-8D4F-5B11801352A1}" type="slidenum">
              <a:rPr lang="pt-PT"/>
              <a:pPr>
                <a:defRPr/>
              </a:pPr>
              <a:t>‹nº›</a:t>
            </a:fld>
            <a:endParaRPr lang="pt-P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PT" smtClean="0"/>
              <a:t>Clique para editar o estilo</a:t>
            </a:r>
            <a:endParaRPr lang="pt-PT"/>
          </a:p>
        </p:txBody>
      </p:sp>
      <p:sp>
        <p:nvSpPr>
          <p:cNvPr id="3" name="Marcador de Posição do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PT" smtClean="0"/>
              <a:t>Clique para editar os estilos</a:t>
            </a:r>
          </a:p>
        </p:txBody>
      </p:sp>
      <p:sp>
        <p:nvSpPr>
          <p:cNvPr id="4" name="Rectangle 4"/>
          <p:cNvSpPr>
            <a:spLocks noGrp="1" noChangeArrowheads="1"/>
          </p:cNvSpPr>
          <p:nvPr>
            <p:ph type="dt" sz="half" idx="10"/>
          </p:nvPr>
        </p:nvSpPr>
        <p:spPr>
          <a:ln/>
        </p:spPr>
        <p:txBody>
          <a:bodyPr/>
          <a:lstStyle>
            <a:lvl1pPr>
              <a:defRPr/>
            </a:lvl1pPr>
          </a:lstStyle>
          <a:p>
            <a:pPr>
              <a:defRPr/>
            </a:pPr>
            <a:endParaRPr lang="pt-PT"/>
          </a:p>
        </p:txBody>
      </p:sp>
      <p:sp>
        <p:nvSpPr>
          <p:cNvPr id="5" name="Rectangle 5"/>
          <p:cNvSpPr>
            <a:spLocks noGrp="1" noChangeArrowheads="1"/>
          </p:cNvSpPr>
          <p:nvPr>
            <p:ph type="ftr" sz="quarter" idx="11"/>
          </p:nvPr>
        </p:nvSpPr>
        <p:spPr>
          <a:ln/>
        </p:spPr>
        <p:txBody>
          <a:bodyPr/>
          <a:lstStyle>
            <a:lvl1pPr>
              <a:defRPr/>
            </a:lvl1pPr>
          </a:lstStyle>
          <a:p>
            <a:pPr>
              <a:defRPr/>
            </a:pPr>
            <a:endParaRPr lang="pt-PT"/>
          </a:p>
        </p:txBody>
      </p:sp>
      <p:sp>
        <p:nvSpPr>
          <p:cNvPr id="6" name="Rectangle 6"/>
          <p:cNvSpPr>
            <a:spLocks noGrp="1" noChangeArrowheads="1"/>
          </p:cNvSpPr>
          <p:nvPr>
            <p:ph type="sldNum" sz="quarter" idx="12"/>
          </p:nvPr>
        </p:nvSpPr>
        <p:spPr>
          <a:ln/>
        </p:spPr>
        <p:txBody>
          <a:bodyPr/>
          <a:lstStyle>
            <a:lvl1pPr>
              <a:defRPr/>
            </a:lvl1pPr>
          </a:lstStyle>
          <a:p>
            <a:pPr>
              <a:defRPr/>
            </a:pPr>
            <a:fld id="{B3CF2C6F-CD19-44F9-AB66-43488F7C8A17}" type="slidenum">
              <a:rPr lang="pt-PT"/>
              <a:pPr>
                <a:defRPr/>
              </a:pPr>
              <a:t>‹nº›</a:t>
            </a:fld>
            <a:endParaRPr lang="pt-P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e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Rectangle 4"/>
          <p:cNvSpPr>
            <a:spLocks noGrp="1" noChangeArrowheads="1"/>
          </p:cNvSpPr>
          <p:nvPr>
            <p:ph type="dt" sz="half" idx="10"/>
          </p:nvPr>
        </p:nvSpPr>
        <p:spPr>
          <a:ln/>
        </p:spPr>
        <p:txBody>
          <a:bodyPr/>
          <a:lstStyle>
            <a:lvl1pPr>
              <a:defRPr/>
            </a:lvl1pPr>
          </a:lstStyle>
          <a:p>
            <a:pPr>
              <a:defRPr/>
            </a:pPr>
            <a:endParaRPr lang="pt-PT"/>
          </a:p>
        </p:txBody>
      </p:sp>
      <p:sp>
        <p:nvSpPr>
          <p:cNvPr id="6" name="Rectangle 5"/>
          <p:cNvSpPr>
            <a:spLocks noGrp="1" noChangeArrowheads="1"/>
          </p:cNvSpPr>
          <p:nvPr>
            <p:ph type="ftr" sz="quarter" idx="11"/>
          </p:nvPr>
        </p:nvSpPr>
        <p:spPr>
          <a:ln/>
        </p:spPr>
        <p:txBody>
          <a:bodyPr/>
          <a:lstStyle>
            <a:lvl1pPr>
              <a:defRPr/>
            </a:lvl1pPr>
          </a:lstStyle>
          <a:p>
            <a:pPr>
              <a:defRPr/>
            </a:pPr>
            <a:endParaRPr lang="pt-PT"/>
          </a:p>
        </p:txBody>
      </p:sp>
      <p:sp>
        <p:nvSpPr>
          <p:cNvPr id="7" name="Rectangle 6"/>
          <p:cNvSpPr>
            <a:spLocks noGrp="1" noChangeArrowheads="1"/>
          </p:cNvSpPr>
          <p:nvPr>
            <p:ph type="sldNum" sz="quarter" idx="12"/>
          </p:nvPr>
        </p:nvSpPr>
        <p:spPr>
          <a:ln/>
        </p:spPr>
        <p:txBody>
          <a:bodyPr/>
          <a:lstStyle>
            <a:lvl1pPr>
              <a:defRPr/>
            </a:lvl1pPr>
          </a:lstStyle>
          <a:p>
            <a:pPr>
              <a:defRPr/>
            </a:pPr>
            <a:fld id="{47BD988B-43F6-4DF0-8C70-9D9AD378CC70}" type="slidenum">
              <a:rPr lang="pt-PT"/>
              <a:pPr>
                <a:defRPr/>
              </a:pPr>
              <a:t>‹nº›</a:t>
            </a:fld>
            <a:endParaRPr lang="pt-P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PT" smtClean="0"/>
              <a:t>Clique para editar o estilo</a:t>
            </a:r>
            <a:endParaRPr lang="pt-PT"/>
          </a:p>
        </p:txBody>
      </p:sp>
      <p:sp>
        <p:nvSpPr>
          <p:cNvPr id="3" name="Marcador de Posição do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o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6" name="Marcador de Posição de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7" name="Rectangle 4"/>
          <p:cNvSpPr>
            <a:spLocks noGrp="1" noChangeArrowheads="1"/>
          </p:cNvSpPr>
          <p:nvPr>
            <p:ph type="dt" sz="half" idx="10"/>
          </p:nvPr>
        </p:nvSpPr>
        <p:spPr>
          <a:ln/>
        </p:spPr>
        <p:txBody>
          <a:bodyPr/>
          <a:lstStyle>
            <a:lvl1pPr>
              <a:defRPr/>
            </a:lvl1pPr>
          </a:lstStyle>
          <a:p>
            <a:pPr>
              <a:defRPr/>
            </a:pPr>
            <a:endParaRPr lang="pt-PT"/>
          </a:p>
        </p:txBody>
      </p:sp>
      <p:sp>
        <p:nvSpPr>
          <p:cNvPr id="8" name="Rectangle 5"/>
          <p:cNvSpPr>
            <a:spLocks noGrp="1" noChangeArrowheads="1"/>
          </p:cNvSpPr>
          <p:nvPr>
            <p:ph type="ftr" sz="quarter" idx="11"/>
          </p:nvPr>
        </p:nvSpPr>
        <p:spPr>
          <a:ln/>
        </p:spPr>
        <p:txBody>
          <a:bodyPr/>
          <a:lstStyle>
            <a:lvl1pPr>
              <a:defRPr/>
            </a:lvl1pPr>
          </a:lstStyle>
          <a:p>
            <a:pPr>
              <a:defRPr/>
            </a:pPr>
            <a:endParaRPr lang="pt-PT"/>
          </a:p>
        </p:txBody>
      </p:sp>
      <p:sp>
        <p:nvSpPr>
          <p:cNvPr id="9" name="Rectangle 6"/>
          <p:cNvSpPr>
            <a:spLocks noGrp="1" noChangeArrowheads="1"/>
          </p:cNvSpPr>
          <p:nvPr>
            <p:ph type="sldNum" sz="quarter" idx="12"/>
          </p:nvPr>
        </p:nvSpPr>
        <p:spPr>
          <a:ln/>
        </p:spPr>
        <p:txBody>
          <a:bodyPr/>
          <a:lstStyle>
            <a:lvl1pPr>
              <a:defRPr/>
            </a:lvl1pPr>
          </a:lstStyle>
          <a:p>
            <a:pPr>
              <a:defRPr/>
            </a:pPr>
            <a:fld id="{EB6EA6EB-DA52-4241-9E01-D2A8B749CEA0}" type="slidenum">
              <a:rPr lang="pt-PT"/>
              <a:pPr>
                <a:defRPr/>
              </a:pPr>
              <a:t>‹nº›</a:t>
            </a:fld>
            <a:endParaRPr lang="pt-P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Rectangle 4"/>
          <p:cNvSpPr>
            <a:spLocks noGrp="1" noChangeArrowheads="1"/>
          </p:cNvSpPr>
          <p:nvPr>
            <p:ph type="dt" sz="half" idx="10"/>
          </p:nvPr>
        </p:nvSpPr>
        <p:spPr>
          <a:ln/>
        </p:spPr>
        <p:txBody>
          <a:bodyPr/>
          <a:lstStyle>
            <a:lvl1pPr>
              <a:defRPr/>
            </a:lvl1pPr>
          </a:lstStyle>
          <a:p>
            <a:pPr>
              <a:defRPr/>
            </a:pPr>
            <a:endParaRPr lang="pt-PT"/>
          </a:p>
        </p:txBody>
      </p:sp>
      <p:sp>
        <p:nvSpPr>
          <p:cNvPr id="4" name="Rectangle 5"/>
          <p:cNvSpPr>
            <a:spLocks noGrp="1" noChangeArrowheads="1"/>
          </p:cNvSpPr>
          <p:nvPr>
            <p:ph type="ftr" sz="quarter" idx="11"/>
          </p:nvPr>
        </p:nvSpPr>
        <p:spPr>
          <a:ln/>
        </p:spPr>
        <p:txBody>
          <a:bodyPr/>
          <a:lstStyle>
            <a:lvl1pPr>
              <a:defRPr/>
            </a:lvl1pPr>
          </a:lstStyle>
          <a:p>
            <a:pPr>
              <a:defRPr/>
            </a:pPr>
            <a:endParaRPr lang="pt-PT"/>
          </a:p>
        </p:txBody>
      </p:sp>
      <p:sp>
        <p:nvSpPr>
          <p:cNvPr id="5" name="Rectangle 6"/>
          <p:cNvSpPr>
            <a:spLocks noGrp="1" noChangeArrowheads="1"/>
          </p:cNvSpPr>
          <p:nvPr>
            <p:ph type="sldNum" sz="quarter" idx="12"/>
          </p:nvPr>
        </p:nvSpPr>
        <p:spPr>
          <a:ln/>
        </p:spPr>
        <p:txBody>
          <a:bodyPr/>
          <a:lstStyle>
            <a:lvl1pPr>
              <a:defRPr/>
            </a:lvl1pPr>
          </a:lstStyle>
          <a:p>
            <a:pPr>
              <a:defRPr/>
            </a:pPr>
            <a:fld id="{DBC65135-7D1D-423F-9065-E1027C4D72A1}" type="slidenum">
              <a:rPr lang="pt-PT"/>
              <a:pPr>
                <a:defRPr/>
              </a:pPr>
              <a:t>‹nº›</a:t>
            </a:fld>
            <a:endParaRPr lang="pt-P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PT"/>
          </a:p>
        </p:txBody>
      </p:sp>
      <p:sp>
        <p:nvSpPr>
          <p:cNvPr id="3" name="Rectangle 5"/>
          <p:cNvSpPr>
            <a:spLocks noGrp="1" noChangeArrowheads="1"/>
          </p:cNvSpPr>
          <p:nvPr>
            <p:ph type="ftr" sz="quarter" idx="11"/>
          </p:nvPr>
        </p:nvSpPr>
        <p:spPr>
          <a:ln/>
        </p:spPr>
        <p:txBody>
          <a:bodyPr/>
          <a:lstStyle>
            <a:lvl1pPr>
              <a:defRPr/>
            </a:lvl1pPr>
          </a:lstStyle>
          <a:p>
            <a:pPr>
              <a:defRPr/>
            </a:pPr>
            <a:endParaRPr lang="pt-PT"/>
          </a:p>
        </p:txBody>
      </p:sp>
      <p:sp>
        <p:nvSpPr>
          <p:cNvPr id="4" name="Rectangle 6"/>
          <p:cNvSpPr>
            <a:spLocks noGrp="1" noChangeArrowheads="1"/>
          </p:cNvSpPr>
          <p:nvPr>
            <p:ph type="sldNum" sz="quarter" idx="12"/>
          </p:nvPr>
        </p:nvSpPr>
        <p:spPr>
          <a:ln/>
        </p:spPr>
        <p:txBody>
          <a:bodyPr/>
          <a:lstStyle>
            <a:lvl1pPr>
              <a:defRPr/>
            </a:lvl1pPr>
          </a:lstStyle>
          <a:p>
            <a:pPr>
              <a:defRPr/>
            </a:pPr>
            <a:fld id="{EFD17F36-28E0-41E8-8D47-D54251069CF2}" type="slidenum">
              <a:rPr lang="pt-PT"/>
              <a:pPr>
                <a:defRPr/>
              </a:pPr>
              <a:t>‹nº›</a:t>
            </a:fld>
            <a:endParaRPr lang="pt-P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PT" smtClean="0"/>
              <a:t>Clique para editar o estilo</a:t>
            </a:r>
            <a:endParaRPr lang="pt-PT"/>
          </a:p>
        </p:txBody>
      </p:sp>
      <p:sp>
        <p:nvSpPr>
          <p:cNvPr id="3" name="Marcador de Posição de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o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Rectangle 4"/>
          <p:cNvSpPr>
            <a:spLocks noGrp="1" noChangeArrowheads="1"/>
          </p:cNvSpPr>
          <p:nvPr>
            <p:ph type="dt" sz="half" idx="10"/>
          </p:nvPr>
        </p:nvSpPr>
        <p:spPr>
          <a:ln/>
        </p:spPr>
        <p:txBody>
          <a:bodyPr/>
          <a:lstStyle>
            <a:lvl1pPr>
              <a:defRPr/>
            </a:lvl1pPr>
          </a:lstStyle>
          <a:p>
            <a:pPr>
              <a:defRPr/>
            </a:pPr>
            <a:endParaRPr lang="pt-PT"/>
          </a:p>
        </p:txBody>
      </p:sp>
      <p:sp>
        <p:nvSpPr>
          <p:cNvPr id="6" name="Rectangle 5"/>
          <p:cNvSpPr>
            <a:spLocks noGrp="1" noChangeArrowheads="1"/>
          </p:cNvSpPr>
          <p:nvPr>
            <p:ph type="ftr" sz="quarter" idx="11"/>
          </p:nvPr>
        </p:nvSpPr>
        <p:spPr>
          <a:ln/>
        </p:spPr>
        <p:txBody>
          <a:bodyPr/>
          <a:lstStyle>
            <a:lvl1pPr>
              <a:defRPr/>
            </a:lvl1pPr>
          </a:lstStyle>
          <a:p>
            <a:pPr>
              <a:defRPr/>
            </a:pPr>
            <a:endParaRPr lang="pt-PT"/>
          </a:p>
        </p:txBody>
      </p:sp>
      <p:sp>
        <p:nvSpPr>
          <p:cNvPr id="7" name="Rectangle 6"/>
          <p:cNvSpPr>
            <a:spLocks noGrp="1" noChangeArrowheads="1"/>
          </p:cNvSpPr>
          <p:nvPr>
            <p:ph type="sldNum" sz="quarter" idx="12"/>
          </p:nvPr>
        </p:nvSpPr>
        <p:spPr>
          <a:ln/>
        </p:spPr>
        <p:txBody>
          <a:bodyPr/>
          <a:lstStyle>
            <a:lvl1pPr>
              <a:defRPr/>
            </a:lvl1pPr>
          </a:lstStyle>
          <a:p>
            <a:pPr>
              <a:defRPr/>
            </a:pPr>
            <a:fld id="{B5E68CF9-4AD2-4661-9D16-164A1BBB9CBC}" type="slidenum">
              <a:rPr lang="pt-PT"/>
              <a:pPr>
                <a:defRPr/>
              </a:pPr>
              <a:t>‹nº›</a:t>
            </a:fld>
            <a:endParaRPr lang="pt-P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PT" smtClean="0"/>
              <a:t>Clique para editar o estilo</a:t>
            </a:r>
            <a:endParaRPr lang="pt-PT"/>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PT" noProof="0" smtClean="0"/>
          </a:p>
        </p:txBody>
      </p:sp>
      <p:sp>
        <p:nvSpPr>
          <p:cNvPr id="4" name="Marcador de Posição do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Rectangle 4"/>
          <p:cNvSpPr>
            <a:spLocks noGrp="1" noChangeArrowheads="1"/>
          </p:cNvSpPr>
          <p:nvPr>
            <p:ph type="dt" sz="half" idx="10"/>
          </p:nvPr>
        </p:nvSpPr>
        <p:spPr>
          <a:ln/>
        </p:spPr>
        <p:txBody>
          <a:bodyPr/>
          <a:lstStyle>
            <a:lvl1pPr>
              <a:defRPr/>
            </a:lvl1pPr>
          </a:lstStyle>
          <a:p>
            <a:pPr>
              <a:defRPr/>
            </a:pPr>
            <a:endParaRPr lang="pt-PT"/>
          </a:p>
        </p:txBody>
      </p:sp>
      <p:sp>
        <p:nvSpPr>
          <p:cNvPr id="6" name="Rectangle 5"/>
          <p:cNvSpPr>
            <a:spLocks noGrp="1" noChangeArrowheads="1"/>
          </p:cNvSpPr>
          <p:nvPr>
            <p:ph type="ftr" sz="quarter" idx="11"/>
          </p:nvPr>
        </p:nvSpPr>
        <p:spPr>
          <a:ln/>
        </p:spPr>
        <p:txBody>
          <a:bodyPr/>
          <a:lstStyle>
            <a:lvl1pPr>
              <a:defRPr/>
            </a:lvl1pPr>
          </a:lstStyle>
          <a:p>
            <a:pPr>
              <a:defRPr/>
            </a:pPr>
            <a:endParaRPr lang="pt-PT"/>
          </a:p>
        </p:txBody>
      </p:sp>
      <p:sp>
        <p:nvSpPr>
          <p:cNvPr id="7" name="Rectangle 6"/>
          <p:cNvSpPr>
            <a:spLocks noGrp="1" noChangeArrowheads="1"/>
          </p:cNvSpPr>
          <p:nvPr>
            <p:ph type="sldNum" sz="quarter" idx="12"/>
          </p:nvPr>
        </p:nvSpPr>
        <p:spPr>
          <a:ln/>
        </p:spPr>
        <p:txBody>
          <a:bodyPr/>
          <a:lstStyle>
            <a:lvl1pPr>
              <a:defRPr/>
            </a:lvl1pPr>
          </a:lstStyle>
          <a:p>
            <a:pPr>
              <a:defRPr/>
            </a:pPr>
            <a:fld id="{D5935A0B-2434-4B21-9A9B-4A773F89201E}" type="slidenum">
              <a:rPr lang="pt-PT"/>
              <a:pPr>
                <a:defRPr/>
              </a:pPr>
              <a:t>‹nº›</a:t>
            </a:fld>
            <a:endParaRPr lang="pt-P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PT" smtClean="0"/>
              <a:t>Faça clique para editar o estilo do título do modelo global</a:t>
            </a:r>
          </a:p>
        </p:txBody>
      </p:sp>
      <p:sp>
        <p:nvSpPr>
          <p:cNvPr id="1024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PT" smtClean="0"/>
              <a:t>Faça clique para editar os estilos de texto do modelo global</a:t>
            </a:r>
          </a:p>
          <a:p>
            <a:pPr lvl="1"/>
            <a:r>
              <a:rPr lang="pt-PT" smtClean="0"/>
              <a:t>Segundo nível</a:t>
            </a:r>
          </a:p>
          <a:p>
            <a:pPr lvl="2"/>
            <a:r>
              <a:rPr lang="pt-PT" smtClean="0"/>
              <a:t>Terceiro nível</a:t>
            </a:r>
          </a:p>
          <a:p>
            <a:pPr lvl="3"/>
            <a:r>
              <a:rPr lang="pt-PT" smtClean="0"/>
              <a:t>Quarto nível</a:t>
            </a:r>
          </a:p>
          <a:p>
            <a:pPr lvl="4"/>
            <a:r>
              <a:rPr lang="pt-PT" smtClean="0"/>
              <a:t>Quinto nível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i="0">
                <a:solidFill>
                  <a:schemeClr val="tx1"/>
                </a:solidFill>
                <a:latin typeface="+mn-lt"/>
                <a:cs typeface="+mn-cs"/>
              </a:defRPr>
            </a:lvl1pPr>
          </a:lstStyle>
          <a:p>
            <a:pPr>
              <a:defRPr/>
            </a:pPr>
            <a:endParaRPr lang="pt-P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i="0">
                <a:solidFill>
                  <a:schemeClr val="tx1"/>
                </a:solidFill>
                <a:latin typeface="+mn-lt"/>
                <a:cs typeface="+mn-cs"/>
              </a:defRPr>
            </a:lvl1pPr>
          </a:lstStyle>
          <a:p>
            <a:pPr>
              <a:defRPr/>
            </a:pPr>
            <a:endParaRPr lang="pt-P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i="0">
                <a:solidFill>
                  <a:schemeClr val="tx1"/>
                </a:solidFill>
                <a:latin typeface="+mn-lt"/>
                <a:cs typeface="+mn-cs"/>
              </a:defRPr>
            </a:lvl1pPr>
          </a:lstStyle>
          <a:p>
            <a:pPr>
              <a:defRPr/>
            </a:pPr>
            <a:fld id="{0A0F0516-B709-4AE4-8D2B-3330CC4F9CF0}" type="slidenum">
              <a:rPr lang="pt-PT"/>
              <a:pPr>
                <a:defRPr/>
              </a:pPr>
              <a:t>‹nº›</a:t>
            </a:fld>
            <a:endParaRPr lang="pt-PT"/>
          </a:p>
        </p:txBody>
      </p:sp>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www.tropicalisland.de/KUL_Selangor_Palm_oil_plantations_and_oil_mill.jpg" TargetMode="External"/><Relationship Id="rId2" Type="http://schemas.openxmlformats.org/officeDocument/2006/relationships/image" Target="../media/image150.jpeg"/><Relationship Id="rId1" Type="http://schemas.openxmlformats.org/officeDocument/2006/relationships/slideLayout" Target="../slideLayouts/slideLayout7.xml"/><Relationship Id="rId4" Type="http://schemas.openxmlformats.org/officeDocument/2006/relationships/image" Target="../media/image151.jpeg"/></Relationships>
</file>

<file path=ppt/slides/_rels/slide10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7.xml"/><Relationship Id="rId5" Type="http://schemas.openxmlformats.org/officeDocument/2006/relationships/image" Target="../media/image156.jpeg"/><Relationship Id="rId4" Type="http://schemas.openxmlformats.org/officeDocument/2006/relationships/image" Target="../media/image8.png"/></Relationships>
</file>

<file path=ppt/slides/_rels/slide10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7.xml"/><Relationship Id="rId4" Type="http://schemas.openxmlformats.org/officeDocument/2006/relationships/image" Target="../media/image16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jpeg"/><Relationship Id="rId1" Type="http://schemas.openxmlformats.org/officeDocument/2006/relationships/slideLayout" Target="../slideLayouts/slideLayout7.xml"/><Relationship Id="rId4" Type="http://schemas.openxmlformats.org/officeDocument/2006/relationships/image" Target="../media/image178.jpeg"/></Relationships>
</file>

<file path=ppt/slides/_rels/slide11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7.xml"/><Relationship Id="rId4" Type="http://schemas.openxmlformats.org/officeDocument/2006/relationships/hyperlink" Target="http://sites.google.com/site/marusko/frutasdeangola" TargetMode="External"/></Relationships>
</file>

<file path=ppt/slides/_rels/slide118.xml.rels><?xml version="1.0" encoding="UTF-8" standalone="yes"?>
<Relationships xmlns="http://schemas.openxmlformats.org/package/2006/relationships"><Relationship Id="rId8" Type="http://schemas.openxmlformats.org/officeDocument/2006/relationships/hyperlink" Target="http://sites.google.com/site/marusko/frutasdeangola" TargetMode="External"/><Relationship Id="rId3" Type="http://schemas.openxmlformats.org/officeDocument/2006/relationships/image" Target="../media/image181.png"/><Relationship Id="rId7" Type="http://schemas.openxmlformats.org/officeDocument/2006/relationships/image" Target="../media/image184.jpeg"/><Relationship Id="rId2" Type="http://schemas.openxmlformats.org/officeDocument/2006/relationships/image" Target="../media/image177.png"/><Relationship Id="rId1" Type="http://schemas.openxmlformats.org/officeDocument/2006/relationships/slideLayout" Target="../slideLayouts/slideLayout7.xml"/><Relationship Id="rId6" Type="http://schemas.openxmlformats.org/officeDocument/2006/relationships/hyperlink" Target="http://luisfernandoangola.blogspot.com/2008_06_01_archive.html" TargetMode="External"/><Relationship Id="rId5" Type="http://schemas.openxmlformats.org/officeDocument/2006/relationships/image" Target="../media/image183.jpeg"/><Relationship Id="rId10" Type="http://schemas.openxmlformats.org/officeDocument/2006/relationships/hyperlink" Target="http://3.bp.blogspot.com/_iMuFEzJUlu0/SspdoDtm1fI/AAAAAAAAM8I/knF_13uwWEI/s1600-h/Cabinda-Banana+p%C3%A3o.jpg" TargetMode="External"/><Relationship Id="rId4" Type="http://schemas.openxmlformats.org/officeDocument/2006/relationships/image" Target="../media/image182.png"/><Relationship Id="rId9" Type="http://schemas.openxmlformats.org/officeDocument/2006/relationships/image" Target="../media/image185.jpeg"/></Relationships>
</file>

<file path=ppt/slides/_rels/slide119.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7.xml"/><Relationship Id="rId4" Type="http://schemas.openxmlformats.org/officeDocument/2006/relationships/image" Target="../media/image18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9.png"/><Relationship Id="rId1" Type="http://schemas.openxmlformats.org/officeDocument/2006/relationships/slideLayout" Target="../slideLayouts/slideLayout7.xml"/><Relationship Id="rId4" Type="http://schemas.openxmlformats.org/officeDocument/2006/relationships/image" Target="../media/image190.jpeg"/></Relationships>
</file>

<file path=ppt/slides/_rels/slide12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jpeg"/><Relationship Id="rId1" Type="http://schemas.openxmlformats.org/officeDocument/2006/relationships/slideLayout" Target="../slideLayouts/slideLayout7.xml"/><Relationship Id="rId5" Type="http://schemas.openxmlformats.org/officeDocument/2006/relationships/image" Target="../media/image194.png"/><Relationship Id="rId4" Type="http://schemas.openxmlformats.org/officeDocument/2006/relationships/image" Target="../media/image193.jpeg"/></Relationships>
</file>

<file path=ppt/slides/_rels/slide122.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7.xml"/><Relationship Id="rId5" Type="http://schemas.openxmlformats.org/officeDocument/2006/relationships/image" Target="../media/image198.jpeg"/><Relationship Id="rId4" Type="http://schemas.openxmlformats.org/officeDocument/2006/relationships/image" Target="../media/image197.jpeg"/></Relationships>
</file>

<file path=ppt/slides/_rels/slide123.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7.xml"/><Relationship Id="rId4" Type="http://schemas.openxmlformats.org/officeDocument/2006/relationships/image" Target="../media/image201.jpeg"/></Relationships>
</file>

<file path=ppt/slides/_rels/slide124.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7.xml"/><Relationship Id="rId4" Type="http://schemas.openxmlformats.org/officeDocument/2006/relationships/image" Target="../media/image208.jpeg"/></Relationships>
</file>

<file path=ppt/slides/_rels/slide127.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09.jpeg"/><Relationship Id="rId1" Type="http://schemas.openxmlformats.org/officeDocument/2006/relationships/slideLayout" Target="../slideLayouts/slideLayout7.xml"/><Relationship Id="rId4" Type="http://schemas.openxmlformats.org/officeDocument/2006/relationships/image" Target="../media/image211.jpeg"/></Relationships>
</file>

<file path=ppt/slides/_rels/slide128.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tinyurl.com/yl5tepd" TargetMode="External"/><Relationship Id="rId2" Type="http://schemas.openxmlformats.org/officeDocument/2006/relationships/hyperlink" Target="http://www.unccd.int/" TargetMode="Externa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package" Target="../embeddings/Documento_do_Microsoft_Office_Word1.docx"/><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package" Target="../embeddings/Documento_do_Microsoft_Office_Word3.docx"/><Relationship Id="rId4" Type="http://schemas.openxmlformats.org/officeDocument/2006/relationships/package" Target="../embeddings/Documento_do_Microsoft_Office_Word2.docx"/></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Documento_do_Microsoft_Office_Word_97_-_20031.doc"/><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Documento_do_Microsoft_Office_Word_97_-_20032.doc"/><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www.fao.org/DOCREP/004/AC301E/AC301e00.ht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hyperlink" Target="http://agronomy.ucdavis.edu/gepts/pb143/lec08/Palm%20KernelsCRP.jpg" TargetMode="External"/><Relationship Id="rId3" Type="http://schemas.openxmlformats.org/officeDocument/2006/relationships/image" Target="../media/image2.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2.jpeg"/><Relationship Id="rId10" Type="http://schemas.openxmlformats.org/officeDocument/2006/relationships/image" Target="../media/image8.png"/><Relationship Id="rId4" Type="http://schemas.openxmlformats.org/officeDocument/2006/relationships/oleObject" Target="../embeddings/oleObject1.bin"/><Relationship Id="rId9" Type="http://schemas.openxmlformats.org/officeDocument/2006/relationships/image" Target="../media/image7.png"/><Relationship Id="rId14" Type="http://schemas.openxmlformats.org/officeDocument/2006/relationships/image" Target="../media/image1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http://www.scielo.br/img/revistas/qn/v30n1/20f1.gif" TargetMode="External"/><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2.xml"/><Relationship Id="rId5" Type="http://schemas.openxmlformats.org/officeDocument/2006/relationships/slide" Target="slide25.xml"/><Relationship Id="rId4" Type="http://schemas.openxmlformats.org/officeDocument/2006/relationships/image" Target="../media/image65.jpe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oleObject" Target="../embeddings/oleObject4.bin"/></Relationships>
</file>

<file path=ppt/slides/_rels/slide6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w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wmf"/><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7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74.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png"/></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7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7.xml"/><Relationship Id="rId5" Type="http://schemas.openxmlformats.org/officeDocument/2006/relationships/image" Target="../media/image109.jpeg"/><Relationship Id="rId4" Type="http://schemas.openxmlformats.org/officeDocument/2006/relationships/image" Target="../media/image108.png"/></Relationships>
</file>

<file path=ppt/slides/_rels/slide7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5" Type="http://schemas.openxmlformats.org/officeDocument/2006/relationships/image" Target="../media/image113.jpeg"/><Relationship Id="rId4" Type="http://schemas.openxmlformats.org/officeDocument/2006/relationships/image" Target="../media/image112.png"/></Relationships>
</file>

<file path=ppt/slides/_rels/slide7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7.xml"/><Relationship Id="rId5" Type="http://schemas.openxmlformats.org/officeDocument/2006/relationships/image" Target="../media/image117.jpeg"/><Relationship Id="rId4" Type="http://schemas.openxmlformats.org/officeDocument/2006/relationships/image" Target="../media/image116.jpe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5" Type="http://schemas.openxmlformats.org/officeDocument/2006/relationships/image" Target="../media/image121.jpeg"/><Relationship Id="rId4" Type="http://schemas.openxmlformats.org/officeDocument/2006/relationships/image" Target="../media/image120.png"/></Relationships>
</file>

<file path=ppt/slides/_rels/slide8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8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 Id="rId5" Type="http://schemas.openxmlformats.org/officeDocument/2006/relationships/image" Target="../media/image135.png"/><Relationship Id="rId4" Type="http://schemas.openxmlformats.org/officeDocument/2006/relationships/image" Target="../media/image134.jpe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oleObject" Target="../embeddings/Documento_do_Microsoft_Office_Word_97_-_20033.doc"/><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oleObject" Target="../embeddings/Folha_de_C_lculo_do_Microsoft_Office_Excel_97-20034.xls"/></Relationships>
</file>

<file path=ppt/slides/_rels/slide97.xml.rels><?xml version="1.0" encoding="UTF-8" standalone="yes"?>
<Relationships xmlns="http://schemas.openxmlformats.org/package/2006/relationships"><Relationship Id="rId3" Type="http://schemas.openxmlformats.org/officeDocument/2006/relationships/oleObject" Target="../embeddings/Documento_do_Microsoft_Office_Word_97_-_20035.doc"/><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oleObject" Target="../embeddings/Folha_de_C_lculo_do_Microsoft_Office_Excel_97-20036.xls"/></Relationships>
</file>

<file path=ppt/slides/_rels/slide98.xml.rels><?xml version="1.0" encoding="UTF-8" standalone="yes"?>
<Relationships xmlns="http://schemas.openxmlformats.org/package/2006/relationships"><Relationship Id="rId3" Type="http://schemas.openxmlformats.org/officeDocument/2006/relationships/oleObject" Target="../embeddings/Documento_do_Microsoft_Office_Word_97_-_20037.doc"/><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oleObject" Target="../embeddings/Folha_de_C_lculo_do_Microsoft_Office_Excel_97-20038.xls"/></Relationships>
</file>

<file path=ppt/slides/_rels/slide99.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7" name="Text Box 5"/>
          <p:cNvSpPr txBox="1">
            <a:spLocks noChangeArrowheads="1"/>
          </p:cNvSpPr>
          <p:nvPr/>
        </p:nvSpPr>
        <p:spPr bwMode="auto">
          <a:xfrm>
            <a:off x="1219200" y="1752600"/>
            <a:ext cx="7239000" cy="3046413"/>
          </a:xfrm>
          <a:prstGeom prst="rect">
            <a:avLst/>
          </a:prstGeom>
          <a:noFill/>
          <a:ln w="9525">
            <a:noFill/>
            <a:miter lim="800000"/>
            <a:headEnd/>
            <a:tailEnd/>
          </a:ln>
          <a:effectLst/>
        </p:spPr>
        <p:txBody>
          <a:bodyPr>
            <a:spAutoFit/>
          </a:bodyPr>
          <a:lstStyle/>
          <a:p>
            <a:pPr eaLnBrk="0" hangingPunct="0">
              <a:defRPr/>
            </a:pPr>
            <a:r>
              <a:rPr lang="pt-PT" sz="4800" dirty="0">
                <a:cs typeface="+mn-cs"/>
              </a:rPr>
              <a:t>Tecnologia dos produtos agrícolas em meio tropical</a:t>
            </a:r>
          </a:p>
          <a:p>
            <a:pPr eaLnBrk="0" hangingPunct="0">
              <a:defRPr/>
            </a:pPr>
            <a:r>
              <a:rPr lang="pt-PT" sz="4800" dirty="0">
                <a:cs typeface="+mn-cs"/>
              </a:rPr>
              <a:t> </a:t>
            </a:r>
            <a:endParaRPr lang="pt-PT" sz="4800" dirty="0">
              <a:effectLst>
                <a:outerShdw blurRad="38100" dist="38100" dir="2700000" algn="tl">
                  <a:srgbClr val="000000"/>
                </a:outerShdw>
              </a:effectLst>
              <a:cs typeface="+mn-cs"/>
            </a:endParaRPr>
          </a:p>
        </p:txBody>
      </p:sp>
      <p:sp>
        <p:nvSpPr>
          <p:cNvPr id="8198" name="Text Box 6"/>
          <p:cNvSpPr txBox="1">
            <a:spLocks noChangeArrowheads="1"/>
          </p:cNvSpPr>
          <p:nvPr/>
        </p:nvSpPr>
        <p:spPr bwMode="auto">
          <a:xfrm>
            <a:off x="2124075" y="5805488"/>
            <a:ext cx="4600575" cy="831850"/>
          </a:xfrm>
          <a:prstGeom prst="rect">
            <a:avLst/>
          </a:prstGeom>
          <a:noFill/>
          <a:ln w="9525">
            <a:noFill/>
            <a:miter lim="800000"/>
            <a:headEnd/>
            <a:tailEnd/>
          </a:ln>
          <a:effectLst/>
        </p:spPr>
        <p:txBody>
          <a:bodyPr>
            <a:spAutoFit/>
          </a:bodyPr>
          <a:lstStyle/>
          <a:p>
            <a:pPr eaLnBrk="0" hangingPunct="0">
              <a:lnSpc>
                <a:spcPct val="80000"/>
              </a:lnSpc>
              <a:defRPr/>
            </a:pPr>
            <a:endParaRPr lang="pt-PT" sz="900" i="0" dirty="0">
              <a:solidFill>
                <a:schemeClr val="tx1"/>
              </a:solidFill>
              <a:effectLst>
                <a:outerShdw blurRad="38100" dist="38100" dir="2700000" algn="tl">
                  <a:srgbClr val="FFFFFF"/>
                </a:outerShdw>
              </a:effectLst>
              <a:latin typeface="Albertus" pitchFamily="34" charset="0"/>
              <a:cs typeface="+mn-cs"/>
            </a:endParaRPr>
          </a:p>
          <a:p>
            <a:pPr eaLnBrk="0" hangingPunct="0">
              <a:lnSpc>
                <a:spcPct val="50000"/>
              </a:lnSpc>
              <a:defRPr/>
            </a:pPr>
            <a:r>
              <a:rPr lang="pt-PT" sz="1900" i="0" dirty="0">
                <a:solidFill>
                  <a:srgbClr val="009900"/>
                </a:solidFill>
                <a:effectLst>
                  <a:outerShdw blurRad="38100" dist="38100" dir="2700000" algn="tl">
                    <a:srgbClr val="000000"/>
                  </a:outerShdw>
                </a:effectLst>
                <a:latin typeface="Albertus" pitchFamily="34" charset="0"/>
                <a:cs typeface="+mn-cs"/>
              </a:rPr>
              <a:t>Instituto Superior de Agronomia</a:t>
            </a:r>
            <a:endParaRPr lang="pt-PT" sz="2000" i="0" dirty="0">
              <a:solidFill>
                <a:srgbClr val="009900"/>
              </a:solidFill>
              <a:effectLst>
                <a:outerShdw blurRad="38100" dist="38100" dir="2700000" algn="tl">
                  <a:srgbClr val="000000"/>
                </a:outerShdw>
              </a:effectLst>
              <a:latin typeface="Albertus" pitchFamily="34" charset="0"/>
              <a:cs typeface="+mn-cs"/>
            </a:endParaRPr>
          </a:p>
          <a:p>
            <a:pPr eaLnBrk="0" hangingPunct="0">
              <a:lnSpc>
                <a:spcPct val="50000"/>
              </a:lnSpc>
              <a:defRPr/>
            </a:pPr>
            <a:endParaRPr lang="pt-PT" sz="1800" b="0" i="0" dirty="0">
              <a:solidFill>
                <a:srgbClr val="009900"/>
              </a:solidFill>
              <a:effectLst>
                <a:outerShdw blurRad="38100" dist="38100" dir="2700000" algn="tl">
                  <a:srgbClr val="000000"/>
                </a:outerShdw>
              </a:effectLst>
              <a:latin typeface="Albertus" pitchFamily="34" charset="0"/>
              <a:cs typeface="+mn-cs"/>
            </a:endParaRPr>
          </a:p>
          <a:p>
            <a:pPr eaLnBrk="0" hangingPunct="0">
              <a:lnSpc>
                <a:spcPct val="80000"/>
              </a:lnSpc>
              <a:defRPr/>
            </a:pPr>
            <a:r>
              <a:rPr lang="pt-PT" sz="1800" b="0" i="0" dirty="0">
                <a:solidFill>
                  <a:srgbClr val="009900"/>
                </a:solidFill>
                <a:effectLst>
                  <a:outerShdw blurRad="38100" dist="38100" dir="2700000" algn="tl">
                    <a:srgbClr val="000000"/>
                  </a:outerShdw>
                </a:effectLst>
                <a:latin typeface="Albertus" pitchFamily="34" charset="0"/>
                <a:cs typeface="+mn-cs"/>
              </a:rPr>
              <a:t>Agronomia Tropical e Subtropical</a:t>
            </a:r>
            <a:r>
              <a:rPr lang="pt-PT" sz="2800" i="0" dirty="0">
                <a:solidFill>
                  <a:srgbClr val="009900"/>
                </a:solidFill>
                <a:effectLst>
                  <a:outerShdw blurRad="38100" dist="38100" dir="2700000" algn="tl">
                    <a:srgbClr val="000000"/>
                  </a:outerShdw>
                </a:effectLst>
                <a:latin typeface="Albertus" pitchFamily="34" charset="0"/>
                <a:cs typeface="+mn-cs"/>
              </a:rPr>
              <a:t> </a:t>
            </a:r>
            <a:endParaRPr lang="pt-PT" sz="2800" dirty="0">
              <a:solidFill>
                <a:srgbClr val="009900"/>
              </a:solidFill>
              <a:latin typeface="Albertus" pitchFamily="34" charset="0"/>
              <a:cs typeface="+mn-cs"/>
            </a:endParaRPr>
          </a:p>
        </p:txBody>
      </p:sp>
      <p:sp>
        <p:nvSpPr>
          <p:cNvPr id="8202" name="Rectangle 10"/>
          <p:cNvSpPr>
            <a:spLocks noChangeArrowheads="1"/>
          </p:cNvSpPr>
          <p:nvPr/>
        </p:nvSpPr>
        <p:spPr bwMode="auto">
          <a:xfrm>
            <a:off x="1979613" y="5300663"/>
            <a:ext cx="5435600" cy="457200"/>
          </a:xfrm>
          <a:prstGeom prst="rect">
            <a:avLst/>
          </a:prstGeom>
          <a:noFill/>
          <a:ln w="9525">
            <a:noFill/>
            <a:miter lim="800000"/>
            <a:headEnd/>
            <a:tailEnd/>
          </a:ln>
          <a:effectLst/>
        </p:spPr>
        <p:txBody>
          <a:bodyPr wrap="none">
            <a:spAutoFit/>
          </a:bodyPr>
          <a:lstStyle/>
          <a:p>
            <a:pPr eaLnBrk="0" hangingPunct="0">
              <a:defRPr/>
            </a:pPr>
            <a:r>
              <a:rPr lang="pt-PT" sz="2400" dirty="0">
                <a:solidFill>
                  <a:srgbClr val="009900"/>
                </a:solidFill>
                <a:effectLst>
                  <a:outerShdw blurRad="38100" dist="38100" dir="2700000" algn="tl">
                    <a:srgbClr val="000000"/>
                  </a:outerShdw>
                </a:effectLst>
                <a:latin typeface="Albertus" pitchFamily="34" charset="0"/>
                <a:cs typeface="+mn-cs"/>
              </a:rPr>
              <a:t>Maria Helena Guimarães de Almeida</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0" y="188913"/>
            <a:ext cx="9144000" cy="1143000"/>
          </a:xfrm>
        </p:spPr>
        <p:txBody>
          <a:bodyPr/>
          <a:lstStyle/>
          <a:p>
            <a:pPr eaLnBrk="1" hangingPunct="1"/>
            <a:r>
              <a:rPr lang="pt-PT" sz="4000" b="1" smtClean="0">
                <a:solidFill>
                  <a:srgbClr val="FFFFCC"/>
                </a:solidFill>
                <a:latin typeface="Arial" pitchFamily="34" charset="0"/>
              </a:rPr>
              <a:t>Tecnologia pós-colheita dos produtos agrícolas</a:t>
            </a:r>
            <a:endParaRPr lang="en-US" sz="4000" b="1" smtClean="0">
              <a:solidFill>
                <a:srgbClr val="FFFFCC"/>
              </a:solidFill>
              <a:latin typeface="Arial" pitchFamily="34" charset="0"/>
            </a:endParaRPr>
          </a:p>
        </p:txBody>
      </p:sp>
      <p:sp>
        <p:nvSpPr>
          <p:cNvPr id="12291" name="Content Placeholder 2"/>
          <p:cNvSpPr>
            <a:spLocks noGrp="1"/>
          </p:cNvSpPr>
          <p:nvPr>
            <p:ph idx="1"/>
          </p:nvPr>
        </p:nvSpPr>
        <p:spPr>
          <a:xfrm>
            <a:off x="179388" y="1928813"/>
            <a:ext cx="6264275" cy="3228975"/>
          </a:xfrm>
        </p:spPr>
        <p:txBody>
          <a:bodyPr/>
          <a:lstStyle/>
          <a:p>
            <a:pPr eaLnBrk="1" hangingPunct="1">
              <a:buClr>
                <a:srgbClr val="D50F69"/>
              </a:buClr>
              <a:buFont typeface="Arial" pitchFamily="34" charset="0"/>
              <a:buChar char="►"/>
              <a:defRPr/>
            </a:pPr>
            <a:r>
              <a:rPr lang="pt-PT" dirty="0" smtClean="0"/>
              <a:t>Tratamento primário </a:t>
            </a:r>
          </a:p>
          <a:p>
            <a:pPr marL="536575" indent="0" eaLnBrk="1" hangingPunct="1">
              <a:buClr>
                <a:srgbClr val="D50F69"/>
              </a:buClr>
              <a:buFontTx/>
              <a:buNone/>
              <a:defRPr/>
            </a:pPr>
            <a:r>
              <a:rPr lang="pt-PT" sz="2400" dirty="0" smtClean="0"/>
              <a:t>Ex: secagem, moagem dos cereais, extracção de óleo , …</a:t>
            </a:r>
          </a:p>
          <a:p>
            <a:pPr eaLnBrk="1" hangingPunct="1">
              <a:buClr>
                <a:srgbClr val="D50F69"/>
              </a:buClr>
              <a:buFont typeface="Arial" pitchFamily="34" charset="0"/>
              <a:buChar char="►"/>
              <a:defRPr/>
            </a:pPr>
            <a:endParaRPr lang="pt-PT" dirty="0" smtClean="0"/>
          </a:p>
          <a:p>
            <a:pPr eaLnBrk="1" hangingPunct="1">
              <a:buClr>
                <a:srgbClr val="D50F69"/>
              </a:buClr>
              <a:buFont typeface="Arial" pitchFamily="34" charset="0"/>
              <a:buChar char="►"/>
              <a:defRPr/>
            </a:pPr>
            <a:r>
              <a:rPr lang="pt-PT" dirty="0" smtClean="0"/>
              <a:t>Tratamento secundário 	</a:t>
            </a:r>
          </a:p>
          <a:p>
            <a:pPr indent="106363" eaLnBrk="1" hangingPunct="1">
              <a:buClr>
                <a:srgbClr val="D50F69"/>
              </a:buClr>
              <a:buFontTx/>
              <a:buNone/>
              <a:defRPr/>
            </a:pPr>
            <a:r>
              <a:rPr lang="pt-PT" sz="2400" dirty="0" smtClean="0"/>
              <a:t>Ex: torra do café, fabrico de cigarros, …</a:t>
            </a:r>
            <a:endParaRPr lang="en-US" sz="2400" dirty="0" smtClean="0"/>
          </a:p>
          <a:p>
            <a:pPr eaLnBrk="1" hangingPunct="1">
              <a:buClr>
                <a:srgbClr val="D50F69"/>
              </a:buClr>
              <a:buFont typeface="Arial" pitchFamily="34" charset="0"/>
              <a:buChar char="►"/>
              <a:defRPr/>
            </a:pPr>
            <a:endParaRPr lang="pt-PT" dirty="0" smtClean="0"/>
          </a:p>
          <a:p>
            <a:pPr eaLnBrk="1" hangingPunct="1">
              <a:buFont typeface="Wingdings 2" pitchFamily="18" charset="2"/>
              <a:buNone/>
              <a:defRPr/>
            </a:pPr>
            <a:r>
              <a:rPr lang="pt-PT" dirty="0" smtClean="0"/>
              <a:t/>
            </a:r>
            <a:br>
              <a:rPr lang="pt-PT" dirty="0" smtClean="0"/>
            </a:br>
            <a:endParaRPr lang="en-US" dirty="0" smtClean="0"/>
          </a:p>
        </p:txBody>
      </p:sp>
      <p:sp>
        <p:nvSpPr>
          <p:cNvPr id="5" name="Text Box 1027"/>
          <p:cNvSpPr txBox="1">
            <a:spLocks noChangeArrowheads="1"/>
          </p:cNvSpPr>
          <p:nvPr/>
        </p:nvSpPr>
        <p:spPr bwMode="auto">
          <a:xfrm>
            <a:off x="5403850" y="1989138"/>
            <a:ext cx="3740150" cy="457200"/>
          </a:xfrm>
          <a:prstGeom prst="rect">
            <a:avLst/>
          </a:prstGeom>
          <a:noFill/>
          <a:ln w="9525">
            <a:noFill/>
            <a:miter lim="800000"/>
            <a:headEnd/>
            <a:tailEnd/>
          </a:ln>
        </p:spPr>
        <p:txBody>
          <a:bodyPr wrap="none">
            <a:spAutoFit/>
          </a:bodyPr>
          <a:lstStyle/>
          <a:p>
            <a:r>
              <a:rPr lang="pt-PT" sz="2400" i="0">
                <a:solidFill>
                  <a:srgbClr val="FFFF00"/>
                </a:solidFill>
                <a:latin typeface="Arial" pitchFamily="34" charset="0"/>
              </a:rPr>
              <a:t>Primário (AGRICULTOR)</a:t>
            </a:r>
          </a:p>
        </p:txBody>
      </p:sp>
      <p:sp>
        <p:nvSpPr>
          <p:cNvPr id="6" name="Text Box 1028"/>
          <p:cNvSpPr txBox="1">
            <a:spLocks noChangeArrowheads="1"/>
          </p:cNvSpPr>
          <p:nvPr/>
        </p:nvSpPr>
        <p:spPr bwMode="auto">
          <a:xfrm>
            <a:off x="5353050" y="5661025"/>
            <a:ext cx="3790950" cy="457200"/>
          </a:xfrm>
          <a:prstGeom prst="rect">
            <a:avLst/>
          </a:prstGeom>
          <a:noFill/>
          <a:ln w="9525">
            <a:noFill/>
            <a:miter lim="800000"/>
            <a:headEnd/>
            <a:tailEnd/>
          </a:ln>
        </p:spPr>
        <p:txBody>
          <a:bodyPr wrap="none">
            <a:spAutoFit/>
          </a:bodyPr>
          <a:lstStyle/>
          <a:p>
            <a:r>
              <a:rPr lang="pt-PT" sz="2400" i="0">
                <a:solidFill>
                  <a:srgbClr val="CCECFF"/>
                </a:solidFill>
                <a:latin typeface="Arial" pitchFamily="34" charset="0"/>
              </a:rPr>
              <a:t>Secundário (INDÚSTRIA)</a:t>
            </a:r>
          </a:p>
        </p:txBody>
      </p:sp>
      <p:sp>
        <p:nvSpPr>
          <p:cNvPr id="7" name="AutoShape 1030"/>
          <p:cNvSpPr>
            <a:spLocks noChangeArrowheads="1"/>
          </p:cNvSpPr>
          <p:nvPr/>
        </p:nvSpPr>
        <p:spPr bwMode="auto">
          <a:xfrm rot="5410254">
            <a:off x="6111876" y="3765550"/>
            <a:ext cx="2654300" cy="9747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6362 h 21600"/>
              <a:gd name="T14" fmla="*/ 17891 w 21600"/>
              <a:gd name="T15" fmla="*/ 15238 h 21600"/>
            </a:gdLst>
            <a:ahLst/>
            <a:cxnLst>
              <a:cxn ang="T8">
                <a:pos x="T0" y="T1"/>
              </a:cxn>
              <a:cxn ang="T9">
                <a:pos x="T2" y="T3"/>
              </a:cxn>
              <a:cxn ang="T10">
                <a:pos x="T4" y="T5"/>
              </a:cxn>
              <a:cxn ang="T11">
                <a:pos x="T6" y="T7"/>
              </a:cxn>
            </a:cxnLst>
            <a:rect l="T12" t="T13" r="T14" b="T15"/>
            <a:pathLst>
              <a:path w="21600" h="21600">
                <a:moveTo>
                  <a:pt x="12573" y="0"/>
                </a:moveTo>
                <a:lnTo>
                  <a:pt x="12573" y="6362"/>
                </a:lnTo>
                <a:lnTo>
                  <a:pt x="3375" y="6362"/>
                </a:lnTo>
                <a:lnTo>
                  <a:pt x="3375" y="15238"/>
                </a:lnTo>
                <a:lnTo>
                  <a:pt x="12573" y="15238"/>
                </a:lnTo>
                <a:lnTo>
                  <a:pt x="12573" y="21600"/>
                </a:lnTo>
                <a:lnTo>
                  <a:pt x="21600" y="10800"/>
                </a:lnTo>
                <a:close/>
              </a:path>
              <a:path w="21600" h="21600">
                <a:moveTo>
                  <a:pt x="1350" y="6362"/>
                </a:moveTo>
                <a:lnTo>
                  <a:pt x="1350" y="15238"/>
                </a:lnTo>
                <a:lnTo>
                  <a:pt x="2700" y="15238"/>
                </a:lnTo>
                <a:lnTo>
                  <a:pt x="2700" y="6362"/>
                </a:lnTo>
                <a:close/>
              </a:path>
              <a:path w="21600" h="21600">
                <a:moveTo>
                  <a:pt x="0" y="6362"/>
                </a:moveTo>
                <a:lnTo>
                  <a:pt x="0" y="15238"/>
                </a:lnTo>
                <a:lnTo>
                  <a:pt x="675" y="15238"/>
                </a:lnTo>
                <a:lnTo>
                  <a:pt x="675" y="6362"/>
                </a:lnTo>
                <a:close/>
              </a:path>
            </a:pathLst>
          </a:custGeom>
          <a:solidFill>
            <a:srgbClr val="FFCC00"/>
          </a:solidFill>
          <a:ln w="9525">
            <a:solidFill>
              <a:srgbClr val="FF6600"/>
            </a:solidFill>
            <a:miter lim="800000"/>
            <a:headEnd/>
            <a:tailEnd/>
          </a:ln>
        </p:spPr>
        <p:txBody>
          <a:bodyPr wrap="none" anchor="ctr"/>
          <a:lstStyle/>
          <a:p>
            <a:endParaRPr lang="pt-PT"/>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9" name="Picture 5" descr="Indonesian palm oil plantation and land clearing"/>
          <p:cNvPicPr>
            <a:picLocks noChangeAspect="1" noChangeArrowheads="1"/>
          </p:cNvPicPr>
          <p:nvPr/>
        </p:nvPicPr>
        <p:blipFill>
          <a:blip r:embed="rId2" cstate="print"/>
          <a:srcRect/>
          <a:stretch>
            <a:fillRect/>
          </a:stretch>
        </p:blipFill>
        <p:spPr bwMode="auto">
          <a:xfrm>
            <a:off x="3492500" y="0"/>
            <a:ext cx="5434013" cy="5434013"/>
          </a:xfrm>
          <a:prstGeom prst="rect">
            <a:avLst/>
          </a:prstGeom>
          <a:noFill/>
          <a:ln w="9525">
            <a:noFill/>
            <a:miter lim="800000"/>
            <a:headEnd/>
            <a:tailEnd/>
          </a:ln>
        </p:spPr>
      </p:pic>
      <p:sp>
        <p:nvSpPr>
          <p:cNvPr id="88070" name="Rectangle 6"/>
          <p:cNvSpPr>
            <a:spLocks noChangeArrowheads="1"/>
          </p:cNvSpPr>
          <p:nvPr/>
        </p:nvSpPr>
        <p:spPr bwMode="auto">
          <a:xfrm>
            <a:off x="2555875" y="5516563"/>
            <a:ext cx="6334125" cy="274637"/>
          </a:xfrm>
          <a:prstGeom prst="rect">
            <a:avLst/>
          </a:prstGeom>
          <a:noFill/>
          <a:ln w="9525">
            <a:noFill/>
            <a:miter lim="800000"/>
            <a:headEnd/>
            <a:tailEnd/>
          </a:ln>
        </p:spPr>
        <p:txBody>
          <a:bodyPr wrap="none">
            <a:spAutoFit/>
          </a:bodyPr>
          <a:lstStyle/>
          <a:p>
            <a:r>
              <a:rPr lang="pt-PT" sz="1200"/>
              <a:t>http://envirofuel.com.au/2007/10/18/palm-oil-deforestation-concerns-continue-to-rise/</a:t>
            </a:r>
          </a:p>
        </p:txBody>
      </p:sp>
      <p:pic>
        <p:nvPicPr>
          <p:cNvPr id="88071" name="Picture 7" descr="Selangor: Palm oil plantations and oil mill">
            <a:hlinkClick r:id="rId3"/>
          </p:cNvPr>
          <p:cNvPicPr>
            <a:picLocks noChangeAspect="1" noChangeArrowheads="1"/>
          </p:cNvPicPr>
          <p:nvPr/>
        </p:nvPicPr>
        <p:blipFill>
          <a:blip r:embed="rId4" cstate="print"/>
          <a:srcRect/>
          <a:stretch>
            <a:fillRect/>
          </a:stretch>
        </p:blipFill>
        <p:spPr bwMode="auto">
          <a:xfrm>
            <a:off x="395288" y="2574925"/>
            <a:ext cx="6048375" cy="4070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0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07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88071"/>
                                        </p:tgtEl>
                                        <p:attrNameLst>
                                          <p:attrName>style.visibility</p:attrName>
                                        </p:attrNameLst>
                                      </p:cBhvr>
                                      <p:to>
                                        <p:strVal val="visible"/>
                                      </p:to>
                                    </p:set>
                                    <p:animEffect transition="in" filter="box(in)">
                                      <p:cBhvr>
                                        <p:cTn id="13" dur="500"/>
                                        <p:tgtEl>
                                          <p:spTgt spid="880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print"/>
          <a:srcRect/>
          <a:stretch>
            <a:fillRect/>
          </a:stretch>
        </p:blipFill>
        <p:spPr bwMode="auto">
          <a:xfrm>
            <a:off x="23813" y="0"/>
            <a:ext cx="4149725" cy="6019800"/>
          </a:xfrm>
          <a:prstGeom prst="rect">
            <a:avLst/>
          </a:prstGeom>
          <a:noFill/>
          <a:ln w="9525">
            <a:noFill/>
            <a:miter lim="800000"/>
            <a:headEnd/>
            <a:tailEnd/>
          </a:ln>
        </p:spPr>
      </p:pic>
      <p:pic>
        <p:nvPicPr>
          <p:cNvPr id="64515" name="Picture 3"/>
          <p:cNvPicPr>
            <a:picLocks noChangeAspect="1" noChangeArrowheads="1"/>
          </p:cNvPicPr>
          <p:nvPr/>
        </p:nvPicPr>
        <p:blipFill>
          <a:blip r:embed="rId3" cstate="print"/>
          <a:srcRect/>
          <a:stretch>
            <a:fillRect/>
          </a:stretch>
        </p:blipFill>
        <p:spPr bwMode="auto">
          <a:xfrm>
            <a:off x="4572000" y="914400"/>
            <a:ext cx="3803650" cy="5943600"/>
          </a:xfrm>
          <a:prstGeom prst="rect">
            <a:avLst/>
          </a:prstGeom>
          <a:noFill/>
          <a:ln w="9525">
            <a:noFill/>
            <a:miter lim="800000"/>
            <a:headEnd/>
            <a:tailEnd/>
          </a:ln>
        </p:spPr>
      </p:pic>
      <p:sp>
        <p:nvSpPr>
          <p:cNvPr id="64516" name="Rectangle 4"/>
          <p:cNvSpPr>
            <a:spLocks noChangeArrowheads="1"/>
          </p:cNvSpPr>
          <p:nvPr/>
        </p:nvSpPr>
        <p:spPr bwMode="auto">
          <a:xfrm>
            <a:off x="6553200" y="0"/>
            <a:ext cx="2590800" cy="1006475"/>
          </a:xfrm>
          <a:prstGeom prst="rect">
            <a:avLst/>
          </a:prstGeom>
          <a:noFill/>
          <a:ln w="9525">
            <a:noFill/>
            <a:miter lim="800000"/>
            <a:headEnd/>
            <a:tailEnd/>
          </a:ln>
          <a:effectLst/>
        </p:spPr>
        <p:txBody>
          <a:bodyPr>
            <a:spAutoFit/>
          </a:bodyPr>
          <a:lstStyle/>
          <a:p>
            <a:pPr eaLnBrk="0" hangingPunct="0">
              <a:spcBef>
                <a:spcPct val="50000"/>
              </a:spcBef>
              <a:defRPr/>
            </a:pPr>
            <a:r>
              <a:rPr lang="pt-PT" sz="6000" dirty="0">
                <a:solidFill>
                  <a:srgbClr val="FFFF00"/>
                </a:solidFill>
                <a:effectLst>
                  <a:outerShdw blurRad="38100" dist="38100" dir="2700000" algn="tl">
                    <a:srgbClr val="000000"/>
                  </a:outerShdw>
                </a:effectLst>
                <a:cs typeface="+mn-cs"/>
              </a:rPr>
              <a:t>COCO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anim calcmode="lin" valueType="num">
                                      <p:cBhvr additive="base">
                                        <p:cTn id="7" dur="500" fill="hold"/>
                                        <p:tgtEl>
                                          <p:spTgt spid="64514"/>
                                        </p:tgtEl>
                                        <p:attrNameLst>
                                          <p:attrName>ppt_x</p:attrName>
                                        </p:attrNameLst>
                                      </p:cBhvr>
                                      <p:tavLst>
                                        <p:tav tm="0">
                                          <p:val>
                                            <p:strVal val="0-#ppt_w/2"/>
                                          </p:val>
                                        </p:tav>
                                        <p:tav tm="100000">
                                          <p:val>
                                            <p:strVal val="#ppt_x"/>
                                          </p:val>
                                        </p:tav>
                                      </p:tavLst>
                                    </p:anim>
                                    <p:anim calcmode="lin" valueType="num">
                                      <p:cBhvr additive="base">
                                        <p:cTn id="8" dur="500" fill="hold"/>
                                        <p:tgtEl>
                                          <p:spTgt spid="645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4515"/>
                                        </p:tgtEl>
                                        <p:attrNameLst>
                                          <p:attrName>style.visibility</p:attrName>
                                        </p:attrNameLst>
                                      </p:cBhvr>
                                      <p:to>
                                        <p:strVal val="visible"/>
                                      </p:to>
                                    </p:set>
                                    <p:anim calcmode="lin" valueType="num">
                                      <p:cBhvr additive="base">
                                        <p:cTn id="13" dur="500" fill="hold"/>
                                        <p:tgtEl>
                                          <p:spTgt spid="64515"/>
                                        </p:tgtEl>
                                        <p:attrNameLst>
                                          <p:attrName>ppt_x</p:attrName>
                                        </p:attrNameLst>
                                      </p:cBhvr>
                                      <p:tavLst>
                                        <p:tav tm="0">
                                          <p:val>
                                            <p:strVal val="0-#ppt_w/2"/>
                                          </p:val>
                                        </p:tav>
                                        <p:tav tm="100000">
                                          <p:val>
                                            <p:strVal val="#ppt_x"/>
                                          </p:val>
                                        </p:tav>
                                      </p:tavLst>
                                    </p:anim>
                                    <p:anim calcmode="lin" valueType="num">
                                      <p:cBhvr additive="base">
                                        <p:cTn id="14" dur="500" fill="hold"/>
                                        <p:tgtEl>
                                          <p:spTgt spid="645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4516"/>
                                        </p:tgtEl>
                                        <p:attrNameLst>
                                          <p:attrName>style.visibility</p:attrName>
                                        </p:attrNameLst>
                                      </p:cBhvr>
                                      <p:to>
                                        <p:strVal val="visible"/>
                                      </p:to>
                                    </p:set>
                                    <p:anim calcmode="lin" valueType="num">
                                      <p:cBhvr additive="base">
                                        <p:cTn id="19" dur="500" fill="hold"/>
                                        <p:tgtEl>
                                          <p:spTgt spid="64516"/>
                                        </p:tgtEl>
                                        <p:attrNameLst>
                                          <p:attrName>ppt_x</p:attrName>
                                        </p:attrNameLst>
                                      </p:cBhvr>
                                      <p:tavLst>
                                        <p:tav tm="0">
                                          <p:val>
                                            <p:strVal val="0-#ppt_w/2"/>
                                          </p:val>
                                        </p:tav>
                                        <p:tav tm="100000">
                                          <p:val>
                                            <p:strVal val="#ppt_x"/>
                                          </p:val>
                                        </p:tav>
                                      </p:tavLst>
                                    </p:anim>
                                    <p:anim calcmode="lin" valueType="num">
                                      <p:cBhvr additive="base">
                                        <p:cTn id="20" dur="500" fill="hold"/>
                                        <p:tgtEl>
                                          <p:spTgt spid="645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41" name="Picture 9"/>
          <p:cNvPicPr>
            <a:picLocks noChangeAspect="1" noChangeArrowheads="1"/>
          </p:cNvPicPr>
          <p:nvPr/>
        </p:nvPicPr>
        <p:blipFill>
          <a:blip r:embed="rId2" cstate="print"/>
          <a:srcRect/>
          <a:stretch>
            <a:fillRect/>
          </a:stretch>
        </p:blipFill>
        <p:spPr bwMode="auto">
          <a:xfrm>
            <a:off x="0" y="0"/>
            <a:ext cx="4613275" cy="6858000"/>
          </a:xfrm>
          <a:prstGeom prst="rect">
            <a:avLst/>
          </a:prstGeom>
          <a:noFill/>
          <a:ln w="9525">
            <a:noFill/>
            <a:miter lim="800000"/>
            <a:headEnd/>
            <a:tailEnd/>
          </a:ln>
        </p:spPr>
      </p:pic>
      <p:pic>
        <p:nvPicPr>
          <p:cNvPr id="69635" name="Picture 3"/>
          <p:cNvPicPr>
            <a:picLocks noChangeAspect="1" noChangeArrowheads="1"/>
          </p:cNvPicPr>
          <p:nvPr/>
        </p:nvPicPr>
        <p:blipFill>
          <a:blip r:embed="rId3" cstate="print"/>
          <a:srcRect/>
          <a:stretch>
            <a:fillRect/>
          </a:stretch>
        </p:blipFill>
        <p:spPr bwMode="auto">
          <a:xfrm>
            <a:off x="5257800" y="3643313"/>
            <a:ext cx="3429000" cy="3214687"/>
          </a:xfrm>
          <a:prstGeom prst="rect">
            <a:avLst/>
          </a:prstGeom>
          <a:noFill/>
          <a:ln w="9525">
            <a:noFill/>
            <a:miter lim="800000"/>
            <a:headEnd/>
            <a:tailEnd/>
          </a:ln>
        </p:spPr>
      </p:pic>
      <p:pic>
        <p:nvPicPr>
          <p:cNvPr id="69634" name="Picture 2"/>
          <p:cNvPicPr>
            <a:picLocks noChangeAspect="1" noChangeArrowheads="1"/>
          </p:cNvPicPr>
          <p:nvPr/>
        </p:nvPicPr>
        <p:blipFill>
          <a:blip r:embed="rId4" cstate="print"/>
          <a:srcRect/>
          <a:stretch>
            <a:fillRect/>
          </a:stretch>
        </p:blipFill>
        <p:spPr bwMode="auto">
          <a:xfrm>
            <a:off x="228600" y="228600"/>
            <a:ext cx="3886200" cy="2098675"/>
          </a:xfrm>
          <a:prstGeom prst="rect">
            <a:avLst/>
          </a:prstGeom>
          <a:noFill/>
          <a:ln w="9525">
            <a:noFill/>
            <a:miter lim="800000"/>
            <a:headEnd/>
            <a:tailEnd/>
          </a:ln>
        </p:spPr>
      </p:pic>
      <p:pic>
        <p:nvPicPr>
          <p:cNvPr id="69639" name="Picture 7"/>
          <p:cNvPicPr>
            <a:picLocks noChangeAspect="1" noChangeArrowheads="1"/>
          </p:cNvPicPr>
          <p:nvPr/>
        </p:nvPicPr>
        <p:blipFill>
          <a:blip r:embed="rId5" cstate="print"/>
          <a:srcRect/>
          <a:stretch>
            <a:fillRect/>
          </a:stretch>
        </p:blipFill>
        <p:spPr bwMode="auto">
          <a:xfrm>
            <a:off x="4038600" y="0"/>
            <a:ext cx="5105400" cy="36115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9641"/>
                                        </p:tgtEl>
                                        <p:attrNameLst>
                                          <p:attrName>style.visibility</p:attrName>
                                        </p:attrNameLst>
                                      </p:cBhvr>
                                      <p:to>
                                        <p:strVal val="visible"/>
                                      </p:to>
                                    </p:set>
                                    <p:anim calcmode="lin" valueType="num">
                                      <p:cBhvr additive="base">
                                        <p:cTn id="7" dur="500" fill="hold"/>
                                        <p:tgtEl>
                                          <p:spTgt spid="69641"/>
                                        </p:tgtEl>
                                        <p:attrNameLst>
                                          <p:attrName>ppt_x</p:attrName>
                                        </p:attrNameLst>
                                      </p:cBhvr>
                                      <p:tavLst>
                                        <p:tav tm="0">
                                          <p:val>
                                            <p:strVal val="0-#ppt_w/2"/>
                                          </p:val>
                                        </p:tav>
                                        <p:tav tm="100000">
                                          <p:val>
                                            <p:strVal val="#ppt_x"/>
                                          </p:val>
                                        </p:tav>
                                      </p:tavLst>
                                    </p:anim>
                                    <p:anim calcmode="lin" valueType="num">
                                      <p:cBhvr additive="base">
                                        <p:cTn id="8" dur="500" fill="hold"/>
                                        <p:tgtEl>
                                          <p:spTgt spid="696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9634"/>
                                        </p:tgtEl>
                                        <p:attrNameLst>
                                          <p:attrName>style.visibility</p:attrName>
                                        </p:attrNameLst>
                                      </p:cBhvr>
                                      <p:to>
                                        <p:strVal val="visible"/>
                                      </p:to>
                                    </p:set>
                                    <p:anim calcmode="lin" valueType="num">
                                      <p:cBhvr additive="base">
                                        <p:cTn id="13" dur="500" fill="hold"/>
                                        <p:tgtEl>
                                          <p:spTgt spid="69634"/>
                                        </p:tgtEl>
                                        <p:attrNameLst>
                                          <p:attrName>ppt_x</p:attrName>
                                        </p:attrNameLst>
                                      </p:cBhvr>
                                      <p:tavLst>
                                        <p:tav tm="0">
                                          <p:val>
                                            <p:strVal val="0-#ppt_w/2"/>
                                          </p:val>
                                        </p:tav>
                                        <p:tav tm="100000">
                                          <p:val>
                                            <p:strVal val="#ppt_x"/>
                                          </p:val>
                                        </p:tav>
                                      </p:tavLst>
                                    </p:anim>
                                    <p:anim calcmode="lin" valueType="num">
                                      <p:cBhvr additive="base">
                                        <p:cTn id="14" dur="500" fill="hold"/>
                                        <p:tgtEl>
                                          <p:spTgt spid="6963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9635"/>
                                        </p:tgtEl>
                                        <p:attrNameLst>
                                          <p:attrName>style.visibility</p:attrName>
                                        </p:attrNameLst>
                                      </p:cBhvr>
                                      <p:to>
                                        <p:strVal val="visible"/>
                                      </p:to>
                                    </p:set>
                                    <p:anim calcmode="lin" valueType="num">
                                      <p:cBhvr additive="base">
                                        <p:cTn id="19" dur="500" fill="hold"/>
                                        <p:tgtEl>
                                          <p:spTgt spid="69635"/>
                                        </p:tgtEl>
                                        <p:attrNameLst>
                                          <p:attrName>ppt_x</p:attrName>
                                        </p:attrNameLst>
                                      </p:cBhvr>
                                      <p:tavLst>
                                        <p:tav tm="0">
                                          <p:val>
                                            <p:strVal val="0-#ppt_w/2"/>
                                          </p:val>
                                        </p:tav>
                                        <p:tav tm="100000">
                                          <p:val>
                                            <p:strVal val="#ppt_x"/>
                                          </p:val>
                                        </p:tav>
                                      </p:tavLst>
                                    </p:anim>
                                    <p:anim calcmode="lin" valueType="num">
                                      <p:cBhvr additive="base">
                                        <p:cTn id="20" dur="500" fill="hold"/>
                                        <p:tgtEl>
                                          <p:spTgt spid="6963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9639"/>
                                        </p:tgtEl>
                                        <p:attrNameLst>
                                          <p:attrName>style.visibility</p:attrName>
                                        </p:attrNameLst>
                                      </p:cBhvr>
                                      <p:to>
                                        <p:strVal val="visible"/>
                                      </p:to>
                                    </p:set>
                                    <p:anim calcmode="lin" valueType="num">
                                      <p:cBhvr additive="base">
                                        <p:cTn id="25" dur="500" fill="hold"/>
                                        <p:tgtEl>
                                          <p:spTgt spid="69639"/>
                                        </p:tgtEl>
                                        <p:attrNameLst>
                                          <p:attrName>ppt_x</p:attrName>
                                        </p:attrNameLst>
                                      </p:cBhvr>
                                      <p:tavLst>
                                        <p:tav tm="0">
                                          <p:val>
                                            <p:strVal val="0-#ppt_w/2"/>
                                          </p:val>
                                        </p:tav>
                                        <p:tav tm="100000">
                                          <p:val>
                                            <p:strVal val="#ppt_x"/>
                                          </p:val>
                                        </p:tav>
                                      </p:tavLst>
                                    </p:anim>
                                    <p:anim calcmode="lin" valueType="num">
                                      <p:cBhvr additive="base">
                                        <p:cTn id="26" dur="500" fill="hold"/>
                                        <p:tgtEl>
                                          <p:spTgt spid="696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4" name="Picture 4"/>
          <p:cNvPicPr>
            <a:picLocks noChangeAspect="1" noChangeArrowheads="1"/>
          </p:cNvPicPr>
          <p:nvPr/>
        </p:nvPicPr>
        <p:blipFill>
          <a:blip r:embed="rId2" cstate="print"/>
          <a:srcRect/>
          <a:stretch>
            <a:fillRect/>
          </a:stretch>
        </p:blipFill>
        <p:spPr bwMode="auto">
          <a:xfrm>
            <a:off x="838200" y="1143000"/>
            <a:ext cx="2690813" cy="4181475"/>
          </a:xfrm>
          <a:prstGeom prst="rect">
            <a:avLst/>
          </a:prstGeom>
          <a:noFill/>
          <a:ln w="9525">
            <a:noFill/>
            <a:miter lim="800000"/>
            <a:headEnd/>
            <a:tailEnd/>
          </a:ln>
        </p:spPr>
      </p:pic>
      <p:sp>
        <p:nvSpPr>
          <p:cNvPr id="66571" name="Rectangle 11"/>
          <p:cNvSpPr>
            <a:spLocks noChangeArrowheads="1"/>
          </p:cNvSpPr>
          <p:nvPr/>
        </p:nvSpPr>
        <p:spPr bwMode="auto">
          <a:xfrm>
            <a:off x="3886200" y="1371600"/>
            <a:ext cx="4572000" cy="1006475"/>
          </a:xfrm>
          <a:prstGeom prst="rect">
            <a:avLst/>
          </a:prstGeom>
          <a:noFill/>
          <a:ln w="9525">
            <a:noFill/>
            <a:miter lim="800000"/>
            <a:headEnd/>
            <a:tailEnd/>
          </a:ln>
          <a:effectLst/>
        </p:spPr>
        <p:txBody>
          <a:bodyPr>
            <a:spAutoFit/>
          </a:bodyPr>
          <a:lstStyle/>
          <a:p>
            <a:pPr eaLnBrk="0" hangingPunct="0">
              <a:spcBef>
                <a:spcPct val="50000"/>
              </a:spcBef>
              <a:defRPr/>
            </a:pPr>
            <a:r>
              <a:rPr lang="pt-PT" sz="6000" dirty="0">
                <a:solidFill>
                  <a:srgbClr val="FFFF00"/>
                </a:solidFill>
                <a:effectLst>
                  <a:outerShdw blurRad="38100" dist="38100" dir="2700000" algn="tl">
                    <a:srgbClr val="000000"/>
                  </a:outerShdw>
                </a:effectLst>
                <a:cs typeface="+mn-cs"/>
              </a:rPr>
              <a:t>MANDIOCA</a:t>
            </a:r>
          </a:p>
        </p:txBody>
      </p:sp>
      <p:pic>
        <p:nvPicPr>
          <p:cNvPr id="66572" name="Picture 12"/>
          <p:cNvPicPr>
            <a:picLocks noChangeAspect="1" noChangeArrowheads="1"/>
          </p:cNvPicPr>
          <p:nvPr/>
        </p:nvPicPr>
        <p:blipFill>
          <a:blip r:embed="rId3" cstate="print"/>
          <a:srcRect/>
          <a:stretch>
            <a:fillRect/>
          </a:stretch>
        </p:blipFill>
        <p:spPr bwMode="auto">
          <a:xfrm>
            <a:off x="3962400" y="3505200"/>
            <a:ext cx="4343400" cy="28717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6564"/>
                                        </p:tgtEl>
                                        <p:attrNameLst>
                                          <p:attrName>style.visibility</p:attrName>
                                        </p:attrNameLst>
                                      </p:cBhvr>
                                      <p:to>
                                        <p:strVal val="visible"/>
                                      </p:to>
                                    </p:set>
                                    <p:anim calcmode="lin" valueType="num">
                                      <p:cBhvr additive="base">
                                        <p:cTn id="7" dur="500" fill="hold"/>
                                        <p:tgtEl>
                                          <p:spTgt spid="66564"/>
                                        </p:tgtEl>
                                        <p:attrNameLst>
                                          <p:attrName>ppt_x</p:attrName>
                                        </p:attrNameLst>
                                      </p:cBhvr>
                                      <p:tavLst>
                                        <p:tav tm="0">
                                          <p:val>
                                            <p:strVal val="0-#ppt_w/2"/>
                                          </p:val>
                                        </p:tav>
                                        <p:tav tm="100000">
                                          <p:val>
                                            <p:strVal val="#ppt_x"/>
                                          </p:val>
                                        </p:tav>
                                      </p:tavLst>
                                    </p:anim>
                                    <p:anim calcmode="lin" valueType="num">
                                      <p:cBhvr additive="base">
                                        <p:cTn id="8" dur="500" fill="hold"/>
                                        <p:tgtEl>
                                          <p:spTgt spid="665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6572"/>
                                        </p:tgtEl>
                                        <p:attrNameLst>
                                          <p:attrName>style.visibility</p:attrName>
                                        </p:attrNameLst>
                                      </p:cBhvr>
                                      <p:to>
                                        <p:strVal val="visible"/>
                                      </p:to>
                                    </p:set>
                                    <p:anim calcmode="lin" valueType="num">
                                      <p:cBhvr additive="base">
                                        <p:cTn id="13" dur="500" fill="hold"/>
                                        <p:tgtEl>
                                          <p:spTgt spid="66572"/>
                                        </p:tgtEl>
                                        <p:attrNameLst>
                                          <p:attrName>ppt_x</p:attrName>
                                        </p:attrNameLst>
                                      </p:cBhvr>
                                      <p:tavLst>
                                        <p:tav tm="0">
                                          <p:val>
                                            <p:strVal val="0-#ppt_w/2"/>
                                          </p:val>
                                        </p:tav>
                                        <p:tav tm="100000">
                                          <p:val>
                                            <p:strVal val="#ppt_x"/>
                                          </p:val>
                                        </p:tav>
                                      </p:tavLst>
                                    </p:anim>
                                    <p:anim calcmode="lin" valueType="num">
                                      <p:cBhvr additive="base">
                                        <p:cTn id="14" dur="500" fill="hold"/>
                                        <p:tgtEl>
                                          <p:spTgt spid="6657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6571"/>
                                        </p:tgtEl>
                                        <p:attrNameLst>
                                          <p:attrName>style.visibility</p:attrName>
                                        </p:attrNameLst>
                                      </p:cBhvr>
                                      <p:to>
                                        <p:strVal val="visible"/>
                                      </p:to>
                                    </p:set>
                                    <p:anim calcmode="lin" valueType="num">
                                      <p:cBhvr additive="base">
                                        <p:cTn id="19" dur="500" fill="hold"/>
                                        <p:tgtEl>
                                          <p:spTgt spid="66571"/>
                                        </p:tgtEl>
                                        <p:attrNameLst>
                                          <p:attrName>ppt_x</p:attrName>
                                        </p:attrNameLst>
                                      </p:cBhvr>
                                      <p:tavLst>
                                        <p:tav tm="0">
                                          <p:val>
                                            <p:strVal val="0-#ppt_w/2"/>
                                          </p:val>
                                        </p:tav>
                                        <p:tav tm="100000">
                                          <p:val>
                                            <p:strVal val="#ppt_x"/>
                                          </p:val>
                                        </p:tav>
                                      </p:tavLst>
                                    </p:anim>
                                    <p:anim calcmode="lin" valueType="num">
                                      <p:cBhvr additive="base">
                                        <p:cTn id="20" dur="500" fill="hold"/>
                                        <p:tgtEl>
                                          <p:spTgt spid="665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1"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www.seagri.ce.gov.br/mandioca.jpg"/>
          <p:cNvPicPr>
            <a:picLocks noChangeAspect="1" noChangeArrowheads="1"/>
          </p:cNvPicPr>
          <p:nvPr/>
        </p:nvPicPr>
        <p:blipFill>
          <a:blip r:embed="rId2" cstate="print"/>
          <a:srcRect/>
          <a:stretch>
            <a:fillRect/>
          </a:stretch>
        </p:blipFill>
        <p:spPr bwMode="auto">
          <a:xfrm>
            <a:off x="714375" y="285750"/>
            <a:ext cx="6667500" cy="6191250"/>
          </a:xfrm>
          <a:prstGeom prst="rect">
            <a:avLst/>
          </a:prstGeom>
          <a:noFill/>
          <a:ln w="9525">
            <a:noFill/>
            <a:miter lim="800000"/>
            <a:headEnd/>
            <a:tailEnd/>
          </a:ln>
        </p:spPr>
      </p:pic>
      <p:sp>
        <p:nvSpPr>
          <p:cNvPr id="106499" name="Rectângulo 2"/>
          <p:cNvSpPr>
            <a:spLocks noChangeArrowheads="1"/>
          </p:cNvSpPr>
          <p:nvPr/>
        </p:nvSpPr>
        <p:spPr bwMode="auto">
          <a:xfrm rot="-5400000">
            <a:off x="5353844" y="4004469"/>
            <a:ext cx="4572000" cy="277812"/>
          </a:xfrm>
          <a:prstGeom prst="rect">
            <a:avLst/>
          </a:prstGeom>
          <a:noFill/>
          <a:ln w="9525">
            <a:noFill/>
            <a:miter lim="800000"/>
            <a:headEnd/>
            <a:tailEnd/>
          </a:ln>
        </p:spPr>
        <p:txBody>
          <a:bodyPr>
            <a:spAutoFit/>
          </a:bodyPr>
          <a:lstStyle/>
          <a:p>
            <a:r>
              <a:rPr lang="pt-PT" sz="1200"/>
              <a:t>http://www.seagri.ce.gov.br/mandioca.jpg</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0" descr="raices_cosechadas_f"/>
          <p:cNvPicPr>
            <a:picLocks noChangeAspect="1" noChangeArrowheads="1"/>
          </p:cNvPicPr>
          <p:nvPr/>
        </p:nvPicPr>
        <p:blipFill>
          <a:blip r:embed="rId2" cstate="print"/>
          <a:srcRect/>
          <a:stretch>
            <a:fillRect/>
          </a:stretch>
        </p:blipFill>
        <p:spPr bwMode="auto">
          <a:xfrm>
            <a:off x="571500" y="642938"/>
            <a:ext cx="3232150" cy="5187950"/>
          </a:xfrm>
          <a:prstGeom prst="rect">
            <a:avLst/>
          </a:prstGeom>
          <a:noFill/>
          <a:ln w="9525">
            <a:noFill/>
            <a:miter lim="800000"/>
            <a:headEnd/>
            <a:tailEnd/>
          </a:ln>
        </p:spPr>
      </p:pic>
      <p:pic>
        <p:nvPicPr>
          <p:cNvPr id="107523" name="Picture 5" descr="Mulheres mostrando mandiocas"/>
          <p:cNvPicPr>
            <a:picLocks noChangeAspect="1" noChangeArrowheads="1"/>
          </p:cNvPicPr>
          <p:nvPr/>
        </p:nvPicPr>
        <p:blipFill>
          <a:blip r:embed="rId3" cstate="print"/>
          <a:srcRect/>
          <a:stretch>
            <a:fillRect/>
          </a:stretch>
        </p:blipFill>
        <p:spPr bwMode="auto">
          <a:xfrm>
            <a:off x="3929063" y="714375"/>
            <a:ext cx="4876800" cy="3657600"/>
          </a:xfrm>
          <a:prstGeom prst="rect">
            <a:avLst/>
          </a:prstGeom>
          <a:noFill/>
          <a:ln w="9525">
            <a:noFill/>
            <a:miter lim="800000"/>
            <a:headEnd/>
            <a:tailEnd/>
          </a:ln>
        </p:spPr>
      </p:pic>
      <p:sp>
        <p:nvSpPr>
          <p:cNvPr id="107524" name="Rectangle 6"/>
          <p:cNvSpPr>
            <a:spLocks noChangeArrowheads="1"/>
          </p:cNvSpPr>
          <p:nvPr/>
        </p:nvSpPr>
        <p:spPr bwMode="auto">
          <a:xfrm>
            <a:off x="5286375" y="4500563"/>
            <a:ext cx="3438525" cy="276225"/>
          </a:xfrm>
          <a:prstGeom prst="rect">
            <a:avLst/>
          </a:prstGeom>
          <a:noFill/>
          <a:ln w="9525">
            <a:noFill/>
            <a:miter lim="800000"/>
            <a:headEnd/>
            <a:tailEnd/>
          </a:ln>
        </p:spPr>
        <p:txBody>
          <a:bodyPr wrap="none">
            <a:spAutoFit/>
          </a:bodyPr>
          <a:lstStyle/>
          <a:p>
            <a:r>
              <a:rPr lang="pt-PT" sz="1200"/>
              <a:t>http://topicos123.com/ILHA-DO-FOGO.HTML</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Marcador de Posição do Rodapé 2"/>
          <p:cNvSpPr>
            <a:spLocks noGrp="1"/>
          </p:cNvSpPr>
          <p:nvPr>
            <p:ph type="ftr" sz="quarter" idx="11"/>
          </p:nvPr>
        </p:nvSpPr>
        <p:spPr/>
        <p:txBody>
          <a:bodyPr/>
          <a:lstStyle/>
          <a:p>
            <a:pPr>
              <a:defRPr/>
            </a:pPr>
            <a:r>
              <a:rPr lang="pt-PT" smtClean="0"/>
              <a:t>M. Helena Guimarães de Almeida / Instituto Superior de Agronomia </a:t>
            </a:r>
          </a:p>
        </p:txBody>
      </p:sp>
      <p:sp>
        <p:nvSpPr>
          <p:cNvPr id="6148" name="Marcador de Posição do Número do Diapositivo 3"/>
          <p:cNvSpPr>
            <a:spLocks noGrp="1"/>
          </p:cNvSpPr>
          <p:nvPr>
            <p:ph type="sldNum" sz="quarter" idx="12"/>
          </p:nvPr>
        </p:nvSpPr>
        <p:spPr/>
        <p:txBody>
          <a:bodyPr/>
          <a:lstStyle/>
          <a:p>
            <a:pPr>
              <a:defRPr/>
            </a:pPr>
            <a:fld id="{871AB59D-C94F-4562-BC16-33A84DE70876}" type="slidenum">
              <a:rPr lang="pt-PT" smtClean="0"/>
              <a:pPr>
                <a:defRPr/>
              </a:pPr>
              <a:t>106</a:t>
            </a:fld>
            <a:endParaRPr lang="pt-PT" smtClean="0"/>
          </a:p>
        </p:txBody>
      </p:sp>
      <p:pic>
        <p:nvPicPr>
          <p:cNvPr id="108548" name="Picture 4"/>
          <p:cNvPicPr>
            <a:picLocks noChangeAspect="1" noChangeArrowheads="1"/>
          </p:cNvPicPr>
          <p:nvPr/>
        </p:nvPicPr>
        <p:blipFill>
          <a:blip r:embed="rId2" cstate="print"/>
          <a:srcRect/>
          <a:stretch>
            <a:fillRect/>
          </a:stretch>
        </p:blipFill>
        <p:spPr bwMode="auto">
          <a:xfrm>
            <a:off x="0" y="0"/>
            <a:ext cx="9144000" cy="6045200"/>
          </a:xfrm>
          <a:prstGeom prst="rect">
            <a:avLst/>
          </a:prstGeom>
          <a:noFill/>
          <a:ln w="9525">
            <a:noFill/>
            <a:miter lim="800000"/>
            <a:headEnd/>
            <a:tailEnd/>
          </a:ln>
        </p:spPr>
      </p:pic>
      <p:sp>
        <p:nvSpPr>
          <p:cNvPr id="108549" name="Rectangle 5"/>
          <p:cNvSpPr>
            <a:spLocks noChangeArrowheads="1"/>
          </p:cNvSpPr>
          <p:nvPr/>
        </p:nvSpPr>
        <p:spPr bwMode="auto">
          <a:xfrm>
            <a:off x="4848225" y="6021388"/>
            <a:ext cx="4295775" cy="274637"/>
          </a:xfrm>
          <a:prstGeom prst="rect">
            <a:avLst/>
          </a:prstGeom>
          <a:noFill/>
          <a:ln w="9525">
            <a:noFill/>
            <a:miter lim="800000"/>
            <a:headEnd/>
            <a:tailEnd/>
          </a:ln>
        </p:spPr>
        <p:txBody>
          <a:bodyPr wrap="none">
            <a:spAutoFit/>
          </a:bodyPr>
          <a:lstStyle/>
          <a:p>
            <a:r>
              <a:rPr lang="pt-PT" sz="1200"/>
              <a:t>http://www.flickr.com/photo_zoom.gne?id=335580385&amp;size=l</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Marcador de Posição do Número do Diapositivo 3"/>
          <p:cNvSpPr>
            <a:spLocks noGrp="1"/>
          </p:cNvSpPr>
          <p:nvPr>
            <p:ph type="sldNum" sz="quarter" idx="12"/>
          </p:nvPr>
        </p:nvSpPr>
        <p:spPr/>
        <p:txBody>
          <a:bodyPr/>
          <a:lstStyle/>
          <a:p>
            <a:pPr>
              <a:defRPr/>
            </a:pPr>
            <a:fld id="{6AF16F9B-B81B-4610-96E9-57B12E45B9DE}" type="slidenum">
              <a:rPr lang="pt-PT" smtClean="0"/>
              <a:pPr>
                <a:defRPr/>
              </a:pPr>
              <a:t>107</a:t>
            </a:fld>
            <a:endParaRPr lang="pt-PT" smtClean="0"/>
          </a:p>
        </p:txBody>
      </p:sp>
      <p:pic>
        <p:nvPicPr>
          <p:cNvPr id="109571" name="Picture 4"/>
          <p:cNvPicPr>
            <a:picLocks noChangeAspect="1" noChangeArrowheads="1"/>
          </p:cNvPicPr>
          <p:nvPr/>
        </p:nvPicPr>
        <p:blipFill>
          <a:blip r:embed="rId2" cstate="print"/>
          <a:srcRect/>
          <a:stretch>
            <a:fillRect/>
          </a:stretch>
        </p:blipFill>
        <p:spPr bwMode="auto">
          <a:xfrm>
            <a:off x="1000125" y="928688"/>
            <a:ext cx="6516688" cy="4887912"/>
          </a:xfrm>
          <a:prstGeom prst="rect">
            <a:avLst/>
          </a:prstGeom>
          <a:noFill/>
          <a:ln w="9525">
            <a:noFill/>
            <a:miter lim="800000"/>
            <a:headEnd/>
            <a:tailEnd/>
          </a:ln>
        </p:spPr>
      </p:pic>
      <p:sp>
        <p:nvSpPr>
          <p:cNvPr id="109572" name="Rectangle 5"/>
          <p:cNvSpPr>
            <a:spLocks noChangeArrowheads="1"/>
          </p:cNvSpPr>
          <p:nvPr/>
        </p:nvSpPr>
        <p:spPr bwMode="auto">
          <a:xfrm>
            <a:off x="2424113" y="5876925"/>
            <a:ext cx="4295775" cy="274638"/>
          </a:xfrm>
          <a:prstGeom prst="rect">
            <a:avLst/>
          </a:prstGeom>
          <a:noFill/>
          <a:ln w="9525">
            <a:noFill/>
            <a:miter lim="800000"/>
            <a:headEnd/>
            <a:tailEnd/>
          </a:ln>
        </p:spPr>
        <p:txBody>
          <a:bodyPr wrap="none">
            <a:spAutoFit/>
          </a:bodyPr>
          <a:lstStyle/>
          <a:p>
            <a:r>
              <a:rPr lang="pt-PT" sz="1200"/>
              <a:t>http://www.flickr.com/photo_zoom.gne?id=388022304&amp;size=l</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Marcador de Posição da Data 1"/>
          <p:cNvSpPr>
            <a:spLocks noGrp="1"/>
          </p:cNvSpPr>
          <p:nvPr>
            <p:ph type="dt" sz="quarter" idx="10"/>
          </p:nvPr>
        </p:nvSpPr>
        <p:spPr/>
        <p:txBody>
          <a:bodyPr/>
          <a:lstStyle/>
          <a:p>
            <a:pPr>
              <a:defRPr/>
            </a:pPr>
            <a:r>
              <a:rPr lang="pt-PT" smtClean="0"/>
              <a:t>                            Tecnologia dos Produtos Tropicais</a:t>
            </a:r>
          </a:p>
        </p:txBody>
      </p:sp>
      <p:sp>
        <p:nvSpPr>
          <p:cNvPr id="45059" name="Marcador de Posição do Rodapé 2"/>
          <p:cNvSpPr>
            <a:spLocks noGrp="1"/>
          </p:cNvSpPr>
          <p:nvPr>
            <p:ph type="ftr" sz="quarter" idx="11"/>
          </p:nvPr>
        </p:nvSpPr>
        <p:spPr/>
        <p:txBody>
          <a:bodyPr/>
          <a:lstStyle/>
          <a:p>
            <a:pPr>
              <a:defRPr/>
            </a:pPr>
            <a:r>
              <a:rPr lang="pt-PT" smtClean="0"/>
              <a:t>M. Helena Guimarães de Almeida / Instituto Superior de Agronomia </a:t>
            </a:r>
          </a:p>
        </p:txBody>
      </p:sp>
      <p:sp>
        <p:nvSpPr>
          <p:cNvPr id="45060" name="Marcador de Posição do Número do Diapositivo 3"/>
          <p:cNvSpPr>
            <a:spLocks noGrp="1"/>
          </p:cNvSpPr>
          <p:nvPr>
            <p:ph type="sldNum" sz="quarter" idx="12"/>
          </p:nvPr>
        </p:nvSpPr>
        <p:spPr/>
        <p:txBody>
          <a:bodyPr/>
          <a:lstStyle/>
          <a:p>
            <a:pPr>
              <a:defRPr/>
            </a:pPr>
            <a:fld id="{FEA879C6-DF21-47BB-A1CD-6EFB56C782F4}" type="slidenum">
              <a:rPr lang="pt-PT" smtClean="0"/>
              <a:pPr>
                <a:defRPr/>
              </a:pPr>
              <a:t>108</a:t>
            </a:fld>
            <a:endParaRPr lang="pt-PT" smtClean="0"/>
          </a:p>
        </p:txBody>
      </p:sp>
      <p:pic>
        <p:nvPicPr>
          <p:cNvPr id="110597" name="Picture 4"/>
          <p:cNvPicPr>
            <a:picLocks noChangeAspect="1" noChangeArrowheads="1"/>
          </p:cNvPicPr>
          <p:nvPr/>
        </p:nvPicPr>
        <p:blipFill>
          <a:blip r:embed="rId2" cstate="print"/>
          <a:srcRect/>
          <a:stretch>
            <a:fillRect/>
          </a:stretch>
        </p:blipFill>
        <p:spPr bwMode="auto">
          <a:xfrm>
            <a:off x="2843213" y="1158875"/>
            <a:ext cx="6049962" cy="4538663"/>
          </a:xfrm>
          <a:prstGeom prst="rect">
            <a:avLst/>
          </a:prstGeom>
          <a:noFill/>
          <a:ln w="9525">
            <a:noFill/>
            <a:miter lim="800000"/>
            <a:headEnd/>
            <a:tailEnd/>
          </a:ln>
        </p:spPr>
      </p:pic>
      <p:sp>
        <p:nvSpPr>
          <p:cNvPr id="110598" name="Rectangle 5"/>
          <p:cNvSpPr>
            <a:spLocks noChangeArrowheads="1"/>
          </p:cNvSpPr>
          <p:nvPr/>
        </p:nvSpPr>
        <p:spPr bwMode="auto">
          <a:xfrm>
            <a:off x="323850" y="5661025"/>
            <a:ext cx="2003425" cy="274638"/>
          </a:xfrm>
          <a:prstGeom prst="rect">
            <a:avLst/>
          </a:prstGeom>
          <a:noFill/>
          <a:ln w="9525">
            <a:noFill/>
            <a:miter lim="800000"/>
            <a:headEnd/>
            <a:tailEnd/>
          </a:ln>
        </p:spPr>
        <p:txBody>
          <a:bodyPr wrap="none">
            <a:spAutoFit/>
          </a:bodyPr>
          <a:lstStyle/>
          <a:p>
            <a:r>
              <a:rPr lang="pt-PT" sz="1200"/>
              <a:t>http://www.flickr.com/photo</a:t>
            </a:r>
          </a:p>
        </p:txBody>
      </p:sp>
      <p:pic>
        <p:nvPicPr>
          <p:cNvPr id="110599" name="Picture 6"/>
          <p:cNvPicPr>
            <a:picLocks noChangeAspect="1" noChangeArrowheads="1"/>
          </p:cNvPicPr>
          <p:nvPr/>
        </p:nvPicPr>
        <p:blipFill>
          <a:blip r:embed="rId3" cstate="print"/>
          <a:srcRect/>
          <a:stretch>
            <a:fillRect/>
          </a:stretch>
        </p:blipFill>
        <p:spPr bwMode="auto">
          <a:xfrm>
            <a:off x="468313" y="333375"/>
            <a:ext cx="2484437" cy="3311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3"/>
          <p:cNvPicPr>
            <a:picLocks noChangeAspect="1" noChangeArrowheads="1"/>
          </p:cNvPicPr>
          <p:nvPr/>
        </p:nvPicPr>
        <p:blipFill>
          <a:blip r:embed="rId2" cstate="print"/>
          <a:srcRect/>
          <a:stretch>
            <a:fillRect/>
          </a:stretch>
        </p:blipFill>
        <p:spPr bwMode="auto">
          <a:xfrm>
            <a:off x="3886200" y="0"/>
            <a:ext cx="4800600" cy="3165475"/>
          </a:xfrm>
          <a:prstGeom prst="rect">
            <a:avLst/>
          </a:prstGeom>
          <a:noFill/>
          <a:ln w="9525">
            <a:noFill/>
            <a:miter lim="800000"/>
            <a:headEnd/>
            <a:tailEnd/>
          </a:ln>
        </p:spPr>
      </p:pic>
      <p:pic>
        <p:nvPicPr>
          <p:cNvPr id="65540" name="Picture 4"/>
          <p:cNvPicPr>
            <a:picLocks noChangeAspect="1" noChangeArrowheads="1"/>
          </p:cNvPicPr>
          <p:nvPr/>
        </p:nvPicPr>
        <p:blipFill>
          <a:blip r:embed="rId3" cstate="print"/>
          <a:srcRect/>
          <a:stretch>
            <a:fillRect/>
          </a:stretch>
        </p:blipFill>
        <p:spPr bwMode="auto">
          <a:xfrm>
            <a:off x="228600" y="1828800"/>
            <a:ext cx="3470275" cy="3886200"/>
          </a:xfrm>
          <a:prstGeom prst="rect">
            <a:avLst/>
          </a:prstGeom>
          <a:noFill/>
          <a:ln w="9525">
            <a:noFill/>
            <a:miter lim="800000"/>
            <a:headEnd/>
            <a:tailEnd/>
          </a:ln>
        </p:spPr>
      </p:pic>
      <p:pic>
        <p:nvPicPr>
          <p:cNvPr id="65542" name="Picture 6" descr="chipper"/>
          <p:cNvPicPr>
            <a:picLocks noChangeAspect="1" noChangeArrowheads="1"/>
          </p:cNvPicPr>
          <p:nvPr/>
        </p:nvPicPr>
        <p:blipFill>
          <a:blip r:embed="rId4" cstate="print"/>
          <a:srcRect/>
          <a:stretch>
            <a:fillRect/>
          </a:stretch>
        </p:blipFill>
        <p:spPr bwMode="auto">
          <a:xfrm>
            <a:off x="3962400" y="3810000"/>
            <a:ext cx="4778375" cy="2606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5539"/>
                                        </p:tgtEl>
                                        <p:attrNameLst>
                                          <p:attrName>style.visibility</p:attrName>
                                        </p:attrNameLst>
                                      </p:cBhvr>
                                      <p:to>
                                        <p:strVal val="visible"/>
                                      </p:to>
                                    </p:set>
                                    <p:anim calcmode="lin" valueType="num">
                                      <p:cBhvr additive="base">
                                        <p:cTn id="7" dur="500" fill="hold"/>
                                        <p:tgtEl>
                                          <p:spTgt spid="65539"/>
                                        </p:tgtEl>
                                        <p:attrNameLst>
                                          <p:attrName>ppt_x</p:attrName>
                                        </p:attrNameLst>
                                      </p:cBhvr>
                                      <p:tavLst>
                                        <p:tav tm="0">
                                          <p:val>
                                            <p:strVal val="0-#ppt_w/2"/>
                                          </p:val>
                                        </p:tav>
                                        <p:tav tm="100000">
                                          <p:val>
                                            <p:strVal val="#ppt_x"/>
                                          </p:val>
                                        </p:tav>
                                      </p:tavLst>
                                    </p:anim>
                                    <p:anim calcmode="lin" valueType="num">
                                      <p:cBhvr additive="base">
                                        <p:cTn id="8" dur="500" fill="hold"/>
                                        <p:tgtEl>
                                          <p:spTgt spid="6553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5540"/>
                                        </p:tgtEl>
                                        <p:attrNameLst>
                                          <p:attrName>style.visibility</p:attrName>
                                        </p:attrNameLst>
                                      </p:cBhvr>
                                      <p:to>
                                        <p:strVal val="visible"/>
                                      </p:to>
                                    </p:set>
                                    <p:anim calcmode="lin" valueType="num">
                                      <p:cBhvr additive="base">
                                        <p:cTn id="13" dur="500" fill="hold"/>
                                        <p:tgtEl>
                                          <p:spTgt spid="65540"/>
                                        </p:tgtEl>
                                        <p:attrNameLst>
                                          <p:attrName>ppt_x</p:attrName>
                                        </p:attrNameLst>
                                      </p:cBhvr>
                                      <p:tavLst>
                                        <p:tav tm="0">
                                          <p:val>
                                            <p:strVal val="0-#ppt_w/2"/>
                                          </p:val>
                                        </p:tav>
                                        <p:tav tm="100000">
                                          <p:val>
                                            <p:strVal val="#ppt_x"/>
                                          </p:val>
                                        </p:tav>
                                      </p:tavLst>
                                    </p:anim>
                                    <p:anim calcmode="lin" valueType="num">
                                      <p:cBhvr additive="base">
                                        <p:cTn id="14" dur="500" fill="hold"/>
                                        <p:tgtEl>
                                          <p:spTgt spid="6554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5542"/>
                                        </p:tgtEl>
                                        <p:attrNameLst>
                                          <p:attrName>style.visibility</p:attrName>
                                        </p:attrNameLst>
                                      </p:cBhvr>
                                      <p:to>
                                        <p:strVal val="visible"/>
                                      </p:to>
                                    </p:set>
                                    <p:anim calcmode="lin" valueType="num">
                                      <p:cBhvr additive="base">
                                        <p:cTn id="19" dur="500" fill="hold"/>
                                        <p:tgtEl>
                                          <p:spTgt spid="65542"/>
                                        </p:tgtEl>
                                        <p:attrNameLst>
                                          <p:attrName>ppt_x</p:attrName>
                                        </p:attrNameLst>
                                      </p:cBhvr>
                                      <p:tavLst>
                                        <p:tav tm="0">
                                          <p:val>
                                            <p:strVal val="0-#ppt_w/2"/>
                                          </p:val>
                                        </p:tav>
                                        <p:tav tm="100000">
                                          <p:val>
                                            <p:strVal val="#ppt_x"/>
                                          </p:val>
                                        </p:tav>
                                      </p:tavLst>
                                    </p:anim>
                                    <p:anim calcmode="lin" valueType="num">
                                      <p:cBhvr additive="base">
                                        <p:cTn id="20" dur="500" fill="hold"/>
                                        <p:tgtEl>
                                          <p:spTgt spid="655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01" name="Group 61"/>
          <p:cNvGraphicFramePr>
            <a:graphicFrameLocks noGrp="1"/>
          </p:cNvGraphicFramePr>
          <p:nvPr>
            <p:ph idx="1"/>
          </p:nvPr>
        </p:nvGraphicFramePr>
        <p:xfrm>
          <a:off x="250825" y="993775"/>
          <a:ext cx="8388350" cy="5661979"/>
        </p:xfrm>
        <a:graphic>
          <a:graphicData uri="http://schemas.openxmlformats.org/drawingml/2006/table">
            <a:tbl>
              <a:tblPr/>
              <a:tblGrid>
                <a:gridCol w="2016125"/>
                <a:gridCol w="6372225"/>
              </a:tblGrid>
              <a:tr h="4048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PT" sz="1400" b="1" i="0" u="none" strike="noStrike" cap="none" normalizeH="0" baseline="0" dirty="0" smtClean="0">
                          <a:ln>
                            <a:noFill/>
                          </a:ln>
                          <a:solidFill>
                            <a:schemeClr val="tx1"/>
                          </a:solidFill>
                          <a:effectLst/>
                          <a:latin typeface="Tahoma" pitchFamily="34" charset="0"/>
                        </a:rPr>
                        <a:t>Escalas</a:t>
                      </a:r>
                      <a:r>
                        <a:rPr kumimoji="0" lang="en-US" sz="1400" b="1" i="0" u="none" strike="noStrike" cap="none" normalizeH="0" baseline="0" dirty="0" smtClean="0">
                          <a:ln>
                            <a:noFill/>
                          </a:ln>
                          <a:solidFill>
                            <a:schemeClr val="tx1"/>
                          </a:solidFill>
                          <a:effectLst/>
                          <a:latin typeface="Tahoma" pitchFamily="34" charset="0"/>
                        </a:rPr>
                        <a:t> </a:t>
                      </a:r>
                      <a:r>
                        <a:rPr kumimoji="0" lang="en-US" sz="1400" b="1" i="0" u="none" strike="noStrike" cap="none" normalizeH="0" baseline="0" dirty="0" err="1" smtClean="0">
                          <a:ln>
                            <a:noFill/>
                          </a:ln>
                          <a:solidFill>
                            <a:schemeClr val="tx1"/>
                          </a:solidFill>
                          <a:effectLst/>
                          <a:latin typeface="Tahoma" pitchFamily="34" charset="0"/>
                        </a:rPr>
                        <a:t>da</a:t>
                      </a:r>
                      <a:r>
                        <a:rPr kumimoji="0" lang="en-US" sz="1400" b="1" i="0" u="none" strike="noStrike" cap="none" normalizeH="0" baseline="0" dirty="0" smtClean="0">
                          <a:ln>
                            <a:noFill/>
                          </a:ln>
                          <a:solidFill>
                            <a:schemeClr val="tx1"/>
                          </a:solidFill>
                          <a:effectLst/>
                          <a:latin typeface="Tahoma" pitchFamily="34" charset="0"/>
                        </a:rPr>
                        <a:t> </a:t>
                      </a:r>
                      <a:r>
                        <a:rPr kumimoji="0" lang="en-US" sz="1400" b="1" i="0" u="none" strike="noStrike" cap="none" normalizeH="0" baseline="0" dirty="0" err="1" smtClean="0">
                          <a:ln>
                            <a:noFill/>
                          </a:ln>
                          <a:solidFill>
                            <a:schemeClr val="tx1"/>
                          </a:solidFill>
                          <a:effectLst/>
                          <a:latin typeface="Tahoma" pitchFamily="34" charset="0"/>
                        </a:rPr>
                        <a:t>operação</a:t>
                      </a:r>
                      <a:r>
                        <a:rPr kumimoji="0" lang="pt-PT" sz="1400" b="0" i="0" u="none" strike="noStrike" cap="none" normalizeH="0" baseline="0" dirty="0" smtClean="0">
                          <a:ln>
                            <a:noFill/>
                          </a:ln>
                          <a:solidFill>
                            <a:schemeClr val="tx1"/>
                          </a:solidFill>
                          <a:effectLst/>
                          <a:latin typeface="Tahoma" pitchFamily="34"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PT" sz="1400" b="1" i="0" u="none" strike="noStrike" cap="none" normalizeH="0" baseline="0" dirty="0" smtClean="0">
                          <a:ln>
                            <a:noFill/>
                          </a:ln>
                          <a:solidFill>
                            <a:schemeClr val="tx1"/>
                          </a:solidFill>
                          <a:effectLst/>
                          <a:latin typeface="Tahoma" pitchFamily="34" charset="0"/>
                        </a:rPr>
                        <a:t>Características</a:t>
                      </a:r>
                      <a:r>
                        <a:rPr kumimoji="0" lang="pt-PT" sz="1400" b="0" i="0" u="none" strike="noStrike" cap="none" normalizeH="0" baseline="0" dirty="0" smtClean="0">
                          <a:ln>
                            <a:noFill/>
                          </a:ln>
                          <a:solidFill>
                            <a:schemeClr val="tx1"/>
                          </a:solidFill>
                          <a:effectLst/>
                          <a:latin typeface="Tahoma" pitchFamily="34"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9CC00"/>
                    </a:solidFill>
                  </a:tcPr>
                </a:tc>
              </a:tr>
              <a:tr h="11779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PT" sz="1400" b="0" i="0" u="none" strike="noStrike" cap="none" normalizeH="0" baseline="0" dirty="0" smtClean="0">
                        <a:ln>
                          <a:noFill/>
                        </a:ln>
                        <a:solidFill>
                          <a:srgbClr val="000000"/>
                        </a:solidFill>
                        <a:effectLst/>
                        <a:latin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pt-PT" sz="1400" b="0" i="0" u="none" strike="noStrike" cap="none" normalizeH="0" baseline="0" dirty="0" smtClean="0">
                          <a:ln>
                            <a:noFill/>
                          </a:ln>
                          <a:solidFill>
                            <a:srgbClr val="000000"/>
                          </a:solidFill>
                          <a:effectLst/>
                          <a:latin typeface="Tahoma" pitchFamily="34" charset="0"/>
                        </a:rPr>
                        <a:t>Escala</a:t>
                      </a:r>
                      <a:r>
                        <a:rPr kumimoji="0" lang="en-US" sz="1400" b="0" i="0" u="none" strike="noStrike" cap="none" normalizeH="0" baseline="0" dirty="0" smtClean="0">
                          <a:ln>
                            <a:noFill/>
                          </a:ln>
                          <a:solidFill>
                            <a:srgbClr val="000000"/>
                          </a:solidFill>
                          <a:effectLst/>
                          <a:latin typeface="Tahoma" pitchFamily="34" charset="0"/>
                        </a:rPr>
                        <a:t> </a:t>
                      </a:r>
                      <a:r>
                        <a:rPr kumimoji="0" lang="pt-PT" sz="1400" b="0" i="0" u="none" strike="noStrike" cap="none" normalizeH="0" baseline="0" dirty="0" smtClean="0">
                          <a:ln>
                            <a:noFill/>
                          </a:ln>
                          <a:solidFill>
                            <a:srgbClr val="000000"/>
                          </a:solidFill>
                          <a:effectLst/>
                          <a:latin typeface="Tahoma" pitchFamily="34" charset="0"/>
                        </a:rPr>
                        <a:t>doméstica</a:t>
                      </a:r>
                      <a:endParaRPr kumimoji="0" lang="en-US" sz="1400" b="0" i="0" u="none" strike="noStrike" cap="none" normalizeH="0" baseline="0" dirty="0" smtClean="0">
                        <a:ln>
                          <a:noFill/>
                        </a:ln>
                        <a:solidFill>
                          <a:srgbClr val="000000"/>
                        </a:solidFill>
                        <a:effectLst/>
                        <a:latin typeface="Tahoma"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1" fontAlgn="base" latinLnBrk="0" hangingPunct="1">
                        <a:lnSpc>
                          <a:spcPct val="100000"/>
                        </a:lnSpc>
                        <a:spcBef>
                          <a:spcPct val="0"/>
                        </a:spcBef>
                        <a:spcAft>
                          <a:spcPct val="0"/>
                        </a:spcAft>
                        <a:buClr>
                          <a:srgbClr val="333300"/>
                        </a:buClr>
                        <a:buSzTx/>
                        <a:buFont typeface="Wingdings" pitchFamily="2" charset="2"/>
                        <a:buChar char="§"/>
                        <a:tabLst/>
                      </a:pPr>
                      <a:r>
                        <a:rPr kumimoji="0" lang="pt-PT" sz="1400" b="0" i="0" u="none" strike="noStrike" cap="none" normalizeH="0" baseline="0" dirty="0" smtClean="0">
                          <a:ln>
                            <a:noFill/>
                          </a:ln>
                          <a:solidFill>
                            <a:srgbClr val="000000"/>
                          </a:solidFill>
                          <a:effectLst/>
                          <a:latin typeface="Tahoma" pitchFamily="34" charset="0"/>
                        </a:rPr>
                        <a:t> </a:t>
                      </a:r>
                      <a:r>
                        <a:rPr kumimoji="0" lang="pt-PT" sz="1400" b="0" i="0" u="none" strike="noStrike" cap="none" normalizeH="0" baseline="0" dirty="0" smtClean="0">
                          <a:ln>
                            <a:noFill/>
                          </a:ln>
                          <a:solidFill>
                            <a:schemeClr val="tx1"/>
                          </a:solidFill>
                          <a:effectLst/>
                          <a:latin typeface="Tahoma" pitchFamily="34" charset="0"/>
                        </a:rPr>
                        <a:t>Nenhum empregado e quase nenhum capital investido </a:t>
                      </a:r>
                    </a:p>
                    <a:p>
                      <a:pPr marL="0" marR="0" lvl="0" indent="0" algn="l" defTabSz="914400" rtl="0" eaLnBrk="1" fontAlgn="base" latinLnBrk="0" hangingPunct="1">
                        <a:lnSpc>
                          <a:spcPct val="100000"/>
                        </a:lnSpc>
                        <a:spcBef>
                          <a:spcPct val="0"/>
                        </a:spcBef>
                        <a:spcAft>
                          <a:spcPct val="0"/>
                        </a:spcAft>
                        <a:buClr>
                          <a:srgbClr val="333300"/>
                        </a:buClr>
                        <a:buSzTx/>
                        <a:buFont typeface="Wingdings" pitchFamily="2" charset="2"/>
                        <a:buChar char="§"/>
                        <a:tabLst/>
                      </a:pPr>
                      <a:r>
                        <a:rPr kumimoji="0" lang="pt-PT" sz="1400" b="0" i="0" u="none" strike="noStrike" cap="none" normalizeH="0" baseline="0" dirty="0" smtClean="0">
                          <a:ln>
                            <a:noFill/>
                          </a:ln>
                          <a:solidFill>
                            <a:schemeClr val="tx1"/>
                          </a:solidFill>
                          <a:effectLst/>
                          <a:latin typeface="Tahoma" pitchFamily="34" charset="0"/>
                        </a:rPr>
                        <a:t>Uso de equipamentos domésticos</a:t>
                      </a:r>
                      <a:endParaRPr kumimoji="0" lang="pt-PT" sz="1400" b="0" i="0" u="none" strike="noStrike" cap="none" normalizeH="0" baseline="0" dirty="0" smtClean="0">
                        <a:ln>
                          <a:noFill/>
                        </a:ln>
                        <a:solidFill>
                          <a:srgbClr val="000000"/>
                        </a:solidFill>
                        <a:effectLst/>
                        <a:latin typeface="Tahoma" pitchFamily="34" charset="0"/>
                      </a:endParaRPr>
                    </a:p>
                    <a:p>
                      <a:pPr marL="0" marR="0" lvl="0" indent="0" algn="l" defTabSz="914400" rtl="0" eaLnBrk="1" fontAlgn="base" latinLnBrk="0" hangingPunct="1">
                        <a:lnSpc>
                          <a:spcPct val="100000"/>
                        </a:lnSpc>
                        <a:spcBef>
                          <a:spcPct val="0"/>
                        </a:spcBef>
                        <a:spcAft>
                          <a:spcPct val="0"/>
                        </a:spcAft>
                        <a:buClr>
                          <a:srgbClr val="333300"/>
                        </a:buClr>
                        <a:buSzTx/>
                        <a:buFont typeface="Wingdings" pitchFamily="2" charset="2"/>
                        <a:buChar char="§"/>
                        <a:tabLst/>
                      </a:pPr>
                      <a:r>
                        <a:rPr kumimoji="0" lang="pt-PT" sz="1400" b="0" i="0" u="none" strike="noStrike" cap="none" normalizeH="0" baseline="0" dirty="0" smtClean="0">
                          <a:ln>
                            <a:noFill/>
                          </a:ln>
                          <a:solidFill>
                            <a:srgbClr val="000000"/>
                          </a:solidFill>
                          <a:effectLst/>
                          <a:latin typeface="Tahoma" pitchFamily="34" charset="0"/>
                        </a:rPr>
                        <a:t>Processamento feita pelas famílias</a:t>
                      </a:r>
                    </a:p>
                    <a:p>
                      <a:pPr marL="0" marR="0" lvl="0" indent="0" algn="l" defTabSz="914400" rtl="0" eaLnBrk="1" fontAlgn="base" latinLnBrk="0" hangingPunct="1">
                        <a:lnSpc>
                          <a:spcPct val="100000"/>
                        </a:lnSpc>
                        <a:spcBef>
                          <a:spcPct val="0"/>
                        </a:spcBef>
                        <a:spcAft>
                          <a:spcPct val="0"/>
                        </a:spcAft>
                        <a:buClr>
                          <a:srgbClr val="333300"/>
                        </a:buClr>
                        <a:buSzTx/>
                        <a:buFont typeface="Wingdings" pitchFamily="2" charset="2"/>
                        <a:buChar char="§"/>
                        <a:tabLst/>
                      </a:pPr>
                      <a:r>
                        <a:rPr kumimoji="0" lang="pt-PT" sz="1400" b="0" i="0" u="none" strike="noStrike" cap="none" normalizeH="0" baseline="0" dirty="0" smtClean="0">
                          <a:ln>
                            <a:noFill/>
                          </a:ln>
                          <a:solidFill>
                            <a:srgbClr val="000000"/>
                          </a:solidFill>
                          <a:effectLst/>
                          <a:latin typeface="Tahoma" pitchFamily="34" charset="0"/>
                        </a:rPr>
                        <a:t>Falta de instalações  (risco de contaminação )</a:t>
                      </a:r>
                    </a:p>
                    <a:p>
                      <a:pPr marL="0" marR="0" lvl="0" indent="0" algn="l" defTabSz="914400" rtl="0" eaLnBrk="1" fontAlgn="base" latinLnBrk="0" hangingPunct="1">
                        <a:lnSpc>
                          <a:spcPct val="100000"/>
                        </a:lnSpc>
                        <a:spcBef>
                          <a:spcPct val="0"/>
                        </a:spcBef>
                        <a:spcAft>
                          <a:spcPct val="0"/>
                        </a:spcAft>
                        <a:buClr>
                          <a:srgbClr val="333300"/>
                        </a:buClr>
                        <a:buSzTx/>
                        <a:buFont typeface="Wingdings" pitchFamily="2" charset="2"/>
                        <a:buChar char="§"/>
                        <a:tabLst/>
                      </a:pPr>
                      <a:r>
                        <a:rPr kumimoji="0" lang="pt-PT" sz="1400" b="0" i="0" u="none" strike="noStrike" cap="none" normalizeH="0" baseline="0" dirty="0" smtClean="0">
                          <a:ln>
                            <a:noFill/>
                          </a:ln>
                          <a:solidFill>
                            <a:srgbClr val="000000"/>
                          </a:solidFill>
                          <a:effectLst/>
                          <a:latin typeface="Tahoma" pitchFamily="34" charset="0"/>
                        </a:rPr>
                        <a:t>Qualidade do produto é variável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99"/>
                    </a:solidFill>
                  </a:tcPr>
                </a:tc>
              </a:tr>
              <a:tr h="1212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ahoma" pitchFamily="34" charset="0"/>
                        </a:rPr>
                        <a:t>Micro-</a:t>
                      </a:r>
                      <a:r>
                        <a:rPr kumimoji="0" lang="pt-PT" sz="1400" b="0" i="0" u="none" strike="noStrike" cap="none" normalizeH="0" baseline="0" smtClean="0">
                          <a:ln>
                            <a:noFill/>
                          </a:ln>
                          <a:solidFill>
                            <a:srgbClr val="000000"/>
                          </a:solidFill>
                          <a:effectLst/>
                          <a:latin typeface="Tahoma" pitchFamily="34" charset="0"/>
                        </a:rPr>
                        <a:t>escala</a:t>
                      </a:r>
                      <a:endParaRPr kumimoji="0" lang="en-US" sz="1400" b="0" i="0" u="none" strike="noStrike" cap="none" normalizeH="0" baseline="0" smtClean="0">
                        <a:ln>
                          <a:noFill/>
                        </a:ln>
                        <a:solidFill>
                          <a:srgbClr val="000000"/>
                        </a:solidFill>
                        <a:effectLst/>
                        <a:latin typeface="Tahoma"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66"/>
                    </a:solidFill>
                  </a:tcPr>
                </a:tc>
                <a:tc>
                  <a:txBody>
                    <a:bodyPr/>
                    <a:lstStyle/>
                    <a:p>
                      <a:pPr marL="0" marR="0" lvl="0" indent="0" algn="l" defTabSz="914400" rtl="0" eaLnBrk="1" fontAlgn="base" latinLnBrk="0" hangingPunct="1">
                        <a:lnSpc>
                          <a:spcPct val="100000"/>
                        </a:lnSpc>
                        <a:spcBef>
                          <a:spcPct val="0"/>
                        </a:spcBef>
                        <a:spcAft>
                          <a:spcPct val="0"/>
                        </a:spcAft>
                        <a:buClr>
                          <a:srgbClr val="333300"/>
                        </a:buClr>
                        <a:buSzTx/>
                        <a:buFont typeface="Wingdings" pitchFamily="2" charset="2"/>
                        <a:buChar char="§"/>
                        <a:tabLst/>
                      </a:pPr>
                      <a:r>
                        <a:rPr kumimoji="0" lang="pt-PT" sz="1400" b="0" i="0" u="none" strike="noStrike" cap="none" normalizeH="0" baseline="0" dirty="0" smtClean="0">
                          <a:ln>
                            <a:noFill/>
                          </a:ln>
                          <a:solidFill>
                            <a:schemeClr val="tx1"/>
                          </a:solidFill>
                          <a:effectLst/>
                          <a:latin typeface="Tahoma" pitchFamily="34" charset="0"/>
                        </a:rPr>
                        <a:t>Menos de 5 empregados </a:t>
                      </a:r>
                    </a:p>
                    <a:p>
                      <a:pPr marL="0" marR="0" lvl="0" indent="0" algn="l" defTabSz="914400" rtl="0" eaLnBrk="1" fontAlgn="base" latinLnBrk="0" hangingPunct="1">
                        <a:lnSpc>
                          <a:spcPct val="100000"/>
                        </a:lnSpc>
                        <a:spcBef>
                          <a:spcPct val="0"/>
                        </a:spcBef>
                        <a:spcAft>
                          <a:spcPct val="0"/>
                        </a:spcAft>
                        <a:buClr>
                          <a:srgbClr val="333300"/>
                        </a:buClr>
                        <a:buSzTx/>
                        <a:buFont typeface="Wingdings" pitchFamily="2" charset="2"/>
                        <a:buChar char="§"/>
                        <a:tabLst/>
                      </a:pPr>
                      <a:r>
                        <a:rPr kumimoji="0" lang="pt-PT" sz="1400" b="0" i="0" u="none" strike="noStrike" cap="none" normalizeH="0" baseline="0" dirty="0" smtClean="0">
                          <a:ln>
                            <a:noFill/>
                          </a:ln>
                          <a:solidFill>
                            <a:schemeClr val="tx1"/>
                          </a:solidFill>
                          <a:effectLst/>
                          <a:latin typeface="Tahoma" pitchFamily="34" charset="0"/>
                        </a:rPr>
                        <a:t>Capital investido menor do que US$1 000 </a:t>
                      </a:r>
                    </a:p>
                    <a:p>
                      <a:pPr marL="0" marR="0" lvl="0" indent="0" algn="l" defTabSz="914400" rtl="0" eaLnBrk="1" fontAlgn="base" latinLnBrk="0" hangingPunct="1">
                        <a:lnSpc>
                          <a:spcPct val="100000"/>
                        </a:lnSpc>
                        <a:spcBef>
                          <a:spcPct val="0"/>
                        </a:spcBef>
                        <a:spcAft>
                          <a:spcPct val="0"/>
                        </a:spcAft>
                        <a:buClr>
                          <a:srgbClr val="333300"/>
                        </a:buClr>
                        <a:buSzTx/>
                        <a:buFont typeface="Wingdings" pitchFamily="2" charset="2"/>
                        <a:buChar char="§"/>
                        <a:tabLst/>
                      </a:pPr>
                      <a:r>
                        <a:rPr kumimoji="0" lang="pt-PT" sz="1400" b="0" i="0" u="none" strike="noStrike" cap="none" normalizeH="0" baseline="0" dirty="0" smtClean="0">
                          <a:ln>
                            <a:noFill/>
                          </a:ln>
                          <a:solidFill>
                            <a:schemeClr val="tx1"/>
                          </a:solidFill>
                          <a:effectLst/>
                          <a:latin typeface="Tahoma" pitchFamily="34" charset="0"/>
                        </a:rPr>
                        <a:t>Competências e confiança para competir com outros processadores e para negociar com os retalhistas ou intermediários </a:t>
                      </a:r>
                    </a:p>
                    <a:p>
                      <a:pPr marL="0" marR="0" lvl="0" indent="0" algn="l" defTabSz="914400" rtl="0" eaLnBrk="1" fontAlgn="base" latinLnBrk="0" hangingPunct="1">
                        <a:lnSpc>
                          <a:spcPct val="100000"/>
                        </a:lnSpc>
                        <a:spcBef>
                          <a:spcPct val="0"/>
                        </a:spcBef>
                        <a:spcAft>
                          <a:spcPct val="0"/>
                        </a:spcAft>
                        <a:buClr>
                          <a:srgbClr val="333300"/>
                        </a:buClr>
                        <a:buSzTx/>
                        <a:buFont typeface="Wingdings" pitchFamily="2" charset="2"/>
                        <a:buChar char="§"/>
                        <a:tabLst/>
                      </a:pPr>
                      <a:r>
                        <a:rPr kumimoji="0" lang="pt-PT" sz="1400" b="0" i="0" u="none" strike="noStrike" cap="none" normalizeH="0" baseline="0" dirty="0" smtClean="0">
                          <a:ln>
                            <a:noFill/>
                          </a:ln>
                          <a:solidFill>
                            <a:srgbClr val="000000"/>
                          </a:solidFill>
                          <a:effectLst/>
                          <a:latin typeface="Tahoma" pitchFamily="34" charset="0"/>
                        </a:rPr>
                        <a:t>Produtos adequados para consumidores rurais</a:t>
                      </a:r>
                    </a:p>
                    <a:p>
                      <a:pPr marL="0" marR="0" lvl="0" indent="0" algn="l" defTabSz="914400" rtl="0" eaLnBrk="1" fontAlgn="base" latinLnBrk="0" hangingPunct="1">
                        <a:lnSpc>
                          <a:spcPct val="100000"/>
                        </a:lnSpc>
                        <a:spcBef>
                          <a:spcPct val="0"/>
                        </a:spcBef>
                        <a:spcAft>
                          <a:spcPct val="0"/>
                        </a:spcAft>
                        <a:buClr>
                          <a:srgbClr val="333300"/>
                        </a:buClr>
                        <a:buSzTx/>
                        <a:buFont typeface="Wingdings" pitchFamily="2" charset="2"/>
                        <a:buChar char="§"/>
                        <a:tabLst/>
                      </a:pPr>
                      <a:r>
                        <a:rPr kumimoji="0" lang="pt-PT" sz="1400" b="0" i="0" u="none" strike="noStrike" cap="none" normalizeH="0" baseline="0" dirty="0" smtClean="0">
                          <a:ln>
                            <a:noFill/>
                          </a:ln>
                          <a:solidFill>
                            <a:schemeClr val="tx1"/>
                          </a:solidFill>
                          <a:effectLst/>
                          <a:latin typeface="Tahoma" pitchFamily="34" charset="0"/>
                        </a:rPr>
                        <a:t>Capacidades técnicas para fazer produtos de alta qualidade</a:t>
                      </a:r>
                    </a:p>
                    <a:p>
                      <a:pPr marL="0" marR="0" lvl="0" indent="0" algn="l" defTabSz="914400" rtl="0" eaLnBrk="1" fontAlgn="base" latinLnBrk="0" hangingPunct="1">
                        <a:lnSpc>
                          <a:spcPct val="100000"/>
                        </a:lnSpc>
                        <a:spcBef>
                          <a:spcPct val="0"/>
                        </a:spcBef>
                        <a:spcAft>
                          <a:spcPct val="0"/>
                        </a:spcAft>
                        <a:buClr>
                          <a:srgbClr val="333300"/>
                        </a:buClr>
                        <a:buSzTx/>
                        <a:buFont typeface="Wingdings" pitchFamily="2" charset="2"/>
                        <a:buChar char="§"/>
                        <a:tabLst/>
                      </a:pPr>
                      <a:r>
                        <a:rPr kumimoji="0" lang="pt-PT" sz="1400" b="0" i="0" u="none" strike="noStrike" cap="none" normalizeH="0" baseline="0" dirty="0" smtClean="0">
                          <a:ln>
                            <a:noFill/>
                          </a:ln>
                          <a:solidFill>
                            <a:schemeClr val="tx1"/>
                          </a:solidFill>
                          <a:effectLst/>
                          <a:latin typeface="Tahoma" pitchFamily="34" charset="0"/>
                        </a:rPr>
                        <a:t>Marketing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66"/>
                    </a:solidFill>
                  </a:tcPr>
                </a:tc>
              </a:tr>
              <a:tr h="9937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PT" sz="1400" b="0" i="0" u="none" strike="noStrike" cap="none" normalizeH="0" baseline="0" smtClean="0">
                          <a:ln>
                            <a:noFill/>
                          </a:ln>
                          <a:solidFill>
                            <a:srgbClr val="000000"/>
                          </a:solidFill>
                          <a:effectLst/>
                          <a:latin typeface="Tahoma" pitchFamily="34" charset="0"/>
                        </a:rPr>
                        <a:t>Pequena escala</a:t>
                      </a:r>
                      <a:endParaRPr kumimoji="0" lang="en-US" sz="1400" b="0" i="0" u="none" strike="noStrike" cap="none" normalizeH="0" baseline="0" smtClean="0">
                        <a:ln>
                          <a:noFill/>
                        </a:ln>
                        <a:solidFill>
                          <a:srgbClr val="000000"/>
                        </a:solidFill>
                        <a:effectLst/>
                        <a:latin typeface="Tahoma"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1" fontAlgn="base" latinLnBrk="0" hangingPunct="1">
                        <a:lnSpc>
                          <a:spcPct val="100000"/>
                        </a:lnSpc>
                        <a:spcBef>
                          <a:spcPct val="0"/>
                        </a:spcBef>
                        <a:spcAft>
                          <a:spcPct val="0"/>
                        </a:spcAft>
                        <a:buClr>
                          <a:srgbClr val="333300"/>
                        </a:buClr>
                        <a:buSzTx/>
                        <a:buFont typeface="Wingdings" pitchFamily="2" charset="2"/>
                        <a:buChar char="§"/>
                        <a:tabLst/>
                      </a:pPr>
                      <a:r>
                        <a:rPr kumimoji="0" lang="pt-PT" sz="1400" b="0" i="0" u="none" strike="noStrike" cap="none" normalizeH="0" baseline="0" dirty="0" smtClean="0">
                          <a:ln>
                            <a:noFill/>
                          </a:ln>
                          <a:solidFill>
                            <a:schemeClr val="tx1"/>
                          </a:solidFill>
                          <a:effectLst/>
                          <a:latin typeface="Tahoma" pitchFamily="34" charset="0"/>
                        </a:rPr>
                        <a:t>5-15 empregados</a:t>
                      </a:r>
                    </a:p>
                    <a:p>
                      <a:pPr marL="0" marR="0" lvl="0" indent="0" algn="l" defTabSz="914400" rtl="0" eaLnBrk="1" fontAlgn="base" latinLnBrk="0" hangingPunct="1">
                        <a:lnSpc>
                          <a:spcPct val="100000"/>
                        </a:lnSpc>
                        <a:spcBef>
                          <a:spcPct val="0"/>
                        </a:spcBef>
                        <a:spcAft>
                          <a:spcPct val="0"/>
                        </a:spcAft>
                        <a:buClr>
                          <a:srgbClr val="333300"/>
                        </a:buClr>
                        <a:buSzTx/>
                        <a:buFont typeface="Wingdings" pitchFamily="2" charset="2"/>
                        <a:buChar char="§"/>
                        <a:tabLst/>
                      </a:pPr>
                      <a:r>
                        <a:rPr kumimoji="0" lang="pt-PT" sz="1400" b="0" i="0" u="none" strike="noStrike" cap="none" normalizeH="0" baseline="0" dirty="0" smtClean="0">
                          <a:ln>
                            <a:noFill/>
                          </a:ln>
                          <a:solidFill>
                            <a:schemeClr val="tx1"/>
                          </a:solidFill>
                          <a:effectLst/>
                          <a:latin typeface="Tahoma" pitchFamily="34" charset="0"/>
                        </a:rPr>
                        <a:t>Capital investido entre US $ 1 000-US $ 50 000 </a:t>
                      </a:r>
                      <a:r>
                        <a:rPr kumimoji="0" lang="pt-PT" sz="1400" b="0" i="0" u="none" strike="noStrike" cap="none" normalizeH="0" baseline="0" dirty="0" smtClean="0">
                          <a:ln>
                            <a:noFill/>
                          </a:ln>
                          <a:solidFill>
                            <a:srgbClr val="000000"/>
                          </a:solidFill>
                          <a:effectLst/>
                          <a:latin typeface="Tahoma" pitchFamily="34" charset="0"/>
                        </a:rPr>
                        <a:t> </a:t>
                      </a:r>
                    </a:p>
                    <a:p>
                      <a:pPr marL="0" marR="0" lvl="0" indent="0" algn="l" defTabSz="914400" rtl="0" eaLnBrk="1" fontAlgn="base" latinLnBrk="0" hangingPunct="1">
                        <a:lnSpc>
                          <a:spcPct val="100000"/>
                        </a:lnSpc>
                        <a:spcBef>
                          <a:spcPct val="0"/>
                        </a:spcBef>
                        <a:spcAft>
                          <a:spcPct val="0"/>
                        </a:spcAft>
                        <a:buClr>
                          <a:srgbClr val="333300"/>
                        </a:buClr>
                        <a:buSzTx/>
                        <a:buFont typeface="Wingdings" pitchFamily="2" charset="2"/>
                        <a:buChar char="§"/>
                        <a:tabLst/>
                      </a:pPr>
                      <a:r>
                        <a:rPr kumimoji="0" lang="pt-PT" sz="1400" b="0" i="0" u="none" strike="noStrike" cap="none" normalizeH="0" baseline="0" dirty="0" smtClean="0">
                          <a:ln>
                            <a:noFill/>
                          </a:ln>
                          <a:solidFill>
                            <a:schemeClr val="tx1"/>
                          </a:solidFill>
                          <a:effectLst/>
                          <a:latin typeface="Tahoma" pitchFamily="34" charset="0"/>
                        </a:rPr>
                        <a:t>Concorrência com pequenas e grandes empresas e produtos importados</a:t>
                      </a:r>
                      <a:r>
                        <a:rPr kumimoji="0" lang="pt-PT" sz="2200" b="0" i="0" u="none" strike="noStrike" cap="none" normalizeH="0" baseline="0" dirty="0" smtClean="0">
                          <a:ln>
                            <a:noFill/>
                          </a:ln>
                          <a:solidFill>
                            <a:schemeClr val="tx1"/>
                          </a:solidFill>
                          <a:effectLst/>
                          <a:latin typeface="Tahoma" pitchFamily="34" charset="0"/>
                        </a:rPr>
                        <a:t> </a:t>
                      </a:r>
                      <a:endParaRPr kumimoji="0" lang="pt-PT" sz="1400" b="0" i="0" u="none" strike="noStrike" cap="none" normalizeH="0" baseline="0" dirty="0" smtClean="0">
                        <a:ln>
                          <a:noFill/>
                        </a:ln>
                        <a:solidFill>
                          <a:srgbClr val="000000"/>
                        </a:solidFill>
                        <a:effectLst/>
                        <a:latin typeface="Tahoma" pitchFamily="34" charset="0"/>
                      </a:endParaRPr>
                    </a:p>
                    <a:p>
                      <a:pPr marL="0" marR="0" lvl="0" indent="0" algn="l" defTabSz="914400" rtl="0" eaLnBrk="1" fontAlgn="base" latinLnBrk="0" hangingPunct="1">
                        <a:lnSpc>
                          <a:spcPct val="100000"/>
                        </a:lnSpc>
                        <a:spcBef>
                          <a:spcPct val="0"/>
                        </a:spcBef>
                        <a:spcAft>
                          <a:spcPct val="0"/>
                        </a:spcAft>
                        <a:buClr>
                          <a:srgbClr val="333300"/>
                        </a:buClr>
                        <a:buSzTx/>
                        <a:buFont typeface="Wingdings" pitchFamily="2" charset="2"/>
                        <a:buChar char="§"/>
                        <a:tabLst/>
                      </a:pPr>
                      <a:r>
                        <a:rPr kumimoji="0" lang="pt-PT" sz="1400" b="0" i="0" u="none" strike="noStrike" cap="none" normalizeH="0" baseline="0" dirty="0" smtClean="0">
                          <a:ln>
                            <a:noFill/>
                          </a:ln>
                          <a:solidFill>
                            <a:srgbClr val="000000"/>
                          </a:solidFill>
                          <a:effectLst/>
                          <a:latin typeface="Tahoma" pitchFamily="34" charset="0"/>
                        </a:rPr>
                        <a:t>Potencial para criar grandes níveis de emprego</a:t>
                      </a:r>
                    </a:p>
                    <a:p>
                      <a:pPr marL="0" marR="0" lvl="0" indent="0" algn="l" defTabSz="914400" rtl="0" eaLnBrk="1" fontAlgn="base" latinLnBrk="0" hangingPunct="1">
                        <a:lnSpc>
                          <a:spcPct val="100000"/>
                        </a:lnSpc>
                        <a:spcBef>
                          <a:spcPct val="0"/>
                        </a:spcBef>
                        <a:spcAft>
                          <a:spcPct val="0"/>
                        </a:spcAft>
                        <a:buClr>
                          <a:srgbClr val="333300"/>
                        </a:buClr>
                        <a:buSzTx/>
                        <a:buFont typeface="Wingdings" pitchFamily="2" charset="2"/>
                        <a:buChar char="§"/>
                        <a:tabLst/>
                      </a:pPr>
                      <a:r>
                        <a:rPr kumimoji="0" lang="pt-PT" sz="1400" b="0" i="0" u="none" strike="noStrike" cap="none" normalizeH="0" baseline="0" dirty="0" smtClean="0">
                          <a:ln>
                            <a:noFill/>
                          </a:ln>
                          <a:solidFill>
                            <a:srgbClr val="000000"/>
                          </a:solidFill>
                          <a:effectLst/>
                          <a:latin typeface="Tahoma" pitchFamily="34" charset="0"/>
                        </a:rPr>
                        <a:t>Aumentar a segurança alimentar </a:t>
                      </a:r>
                    </a:p>
                    <a:p>
                      <a:pPr marL="0" marR="0" lvl="0" indent="0" algn="l" defTabSz="914400" rtl="0" eaLnBrk="1" fontAlgn="base" latinLnBrk="0" hangingPunct="1">
                        <a:lnSpc>
                          <a:spcPct val="100000"/>
                        </a:lnSpc>
                        <a:spcBef>
                          <a:spcPct val="0"/>
                        </a:spcBef>
                        <a:spcAft>
                          <a:spcPct val="0"/>
                        </a:spcAft>
                        <a:buClr>
                          <a:srgbClr val="333300"/>
                        </a:buClr>
                        <a:buSzTx/>
                        <a:buFont typeface="Wingdings" pitchFamily="2" charset="2"/>
                        <a:buChar char="§"/>
                        <a:tabLst/>
                      </a:pPr>
                      <a:r>
                        <a:rPr kumimoji="0" lang="pt-PT" sz="1400" b="0" i="0" u="none" strike="noStrike" cap="none" normalizeH="0" baseline="0" dirty="0" smtClean="0">
                          <a:ln>
                            <a:noFill/>
                          </a:ln>
                          <a:solidFill>
                            <a:srgbClr val="000000"/>
                          </a:solidFill>
                          <a:effectLst/>
                          <a:latin typeface="Tahoma" pitchFamily="34" charset="0"/>
                        </a:rPr>
                        <a:t>Produzir produtos que possam  substituir alimentos importados ou que tenham potencial exportador</a:t>
                      </a:r>
                      <a:endParaRPr kumimoji="0" lang="en-US" sz="1400" b="0" i="0" u="none" strike="noStrike" cap="none" normalizeH="0" baseline="0" dirty="0" smtClean="0">
                        <a:ln>
                          <a:noFill/>
                        </a:ln>
                        <a:solidFill>
                          <a:srgbClr val="000000"/>
                        </a:solidFill>
                        <a:effectLst/>
                        <a:latin typeface="Tahoma"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99"/>
                    </a:solidFill>
                  </a:tcPr>
                </a:tc>
              </a:tr>
              <a:tr h="3952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PT" sz="1400" b="0" i="0" u="none" strike="noStrike" cap="none" normalizeH="0" baseline="0" smtClean="0">
                          <a:ln>
                            <a:noFill/>
                          </a:ln>
                          <a:solidFill>
                            <a:srgbClr val="000000"/>
                          </a:solidFill>
                          <a:effectLst/>
                          <a:latin typeface="Tahoma" pitchFamily="34" charset="0"/>
                        </a:rPr>
                        <a:t>Escala média</a:t>
                      </a:r>
                      <a:endParaRPr kumimoji="0" lang="en-US" sz="1400" b="0" i="0" u="none" strike="noStrike" cap="none" normalizeH="0" baseline="0" smtClean="0">
                        <a:ln>
                          <a:noFill/>
                        </a:ln>
                        <a:solidFill>
                          <a:srgbClr val="000000"/>
                        </a:solidFill>
                        <a:effectLst/>
                        <a:latin typeface="Tahoma"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66"/>
                    </a:solidFill>
                  </a:tcPr>
                </a:tc>
                <a:tc>
                  <a:txBody>
                    <a:bodyPr/>
                    <a:lstStyle/>
                    <a:p>
                      <a:pPr marL="0" marR="0" lvl="0" indent="0" algn="l" defTabSz="914400" rtl="0" eaLnBrk="1" fontAlgn="base" latinLnBrk="0" hangingPunct="1">
                        <a:lnSpc>
                          <a:spcPct val="100000"/>
                        </a:lnSpc>
                        <a:spcBef>
                          <a:spcPct val="0"/>
                        </a:spcBef>
                        <a:spcAft>
                          <a:spcPct val="0"/>
                        </a:spcAft>
                        <a:buClr>
                          <a:srgbClr val="333300"/>
                        </a:buClr>
                        <a:buSzTx/>
                        <a:buFont typeface="Wingdings" pitchFamily="2" charset="2"/>
                        <a:buChar char="§"/>
                        <a:tabLst/>
                      </a:pPr>
                      <a:r>
                        <a:rPr kumimoji="0" lang="pt-PT" sz="1400" b="0" i="0" u="none" strike="noStrike" cap="none" normalizeH="0" baseline="0" smtClean="0">
                          <a:ln>
                            <a:noFill/>
                          </a:ln>
                          <a:solidFill>
                            <a:schemeClr val="tx1"/>
                          </a:solidFill>
                          <a:effectLst/>
                          <a:latin typeface="Tahoma" pitchFamily="34" charset="0"/>
                        </a:rPr>
                        <a:t>16-50 empregados e capital investido entre US $ 50 000-US $ 1 000000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66"/>
                    </a:solidFill>
                  </a:tcPr>
                </a:tc>
              </a:tr>
              <a:tr h="392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ahoma" pitchFamily="34" charset="0"/>
                        </a:rPr>
                        <a:t>Grande  </a:t>
                      </a:r>
                      <a:r>
                        <a:rPr kumimoji="0" lang="pt-PT" sz="1400" b="0" i="0" u="none" strike="noStrike" cap="none" normalizeH="0" baseline="0" smtClean="0">
                          <a:ln>
                            <a:noFill/>
                          </a:ln>
                          <a:solidFill>
                            <a:srgbClr val="000000"/>
                          </a:solidFill>
                          <a:effectLst/>
                          <a:latin typeface="Tahoma" pitchFamily="34" charset="0"/>
                        </a:rPr>
                        <a:t>escala</a:t>
                      </a:r>
                      <a:endParaRPr kumimoji="0" lang="en-US" sz="1400" b="0" i="0" u="none" strike="noStrike" cap="none" normalizeH="0" baseline="0" smtClean="0">
                        <a:ln>
                          <a:noFill/>
                        </a:ln>
                        <a:solidFill>
                          <a:srgbClr val="000000"/>
                        </a:solidFill>
                        <a:effectLst/>
                        <a:latin typeface="Tahoma"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1" fontAlgn="base" latinLnBrk="0" hangingPunct="1">
                        <a:lnSpc>
                          <a:spcPct val="100000"/>
                        </a:lnSpc>
                        <a:spcBef>
                          <a:spcPct val="0"/>
                        </a:spcBef>
                        <a:spcAft>
                          <a:spcPct val="0"/>
                        </a:spcAft>
                        <a:buClr>
                          <a:srgbClr val="333300"/>
                        </a:buClr>
                        <a:buSzTx/>
                        <a:buFont typeface="Wingdings" pitchFamily="2" charset="2"/>
                        <a:buChar char="§"/>
                        <a:tabLst/>
                      </a:pPr>
                      <a:r>
                        <a:rPr kumimoji="0" lang="pt-PT" sz="1400" b="0" i="0" u="none" strike="noStrike" cap="none" normalizeH="0" baseline="0" smtClean="0">
                          <a:ln>
                            <a:noFill/>
                          </a:ln>
                          <a:solidFill>
                            <a:schemeClr val="tx1"/>
                          </a:solidFill>
                          <a:effectLst/>
                          <a:latin typeface="Tahoma" pitchFamily="34" charset="0"/>
                        </a:rPr>
                        <a:t>Mais de 50 funcionários e capital investido acima dos US $ 1 000000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99"/>
                    </a:solidFill>
                  </a:tcPr>
                </a:tc>
              </a:tr>
            </a:tbl>
          </a:graphicData>
        </a:graphic>
      </p:graphicFrame>
      <p:sp>
        <p:nvSpPr>
          <p:cNvPr id="21529" name="Text Box 36"/>
          <p:cNvSpPr txBox="1">
            <a:spLocks noChangeArrowheads="1"/>
          </p:cNvSpPr>
          <p:nvPr/>
        </p:nvSpPr>
        <p:spPr bwMode="auto">
          <a:xfrm>
            <a:off x="0" y="0"/>
            <a:ext cx="8964613" cy="830263"/>
          </a:xfrm>
          <a:prstGeom prst="rect">
            <a:avLst/>
          </a:prstGeom>
          <a:noFill/>
          <a:ln w="9525">
            <a:noFill/>
            <a:miter lim="800000"/>
            <a:headEnd/>
            <a:tailEnd/>
          </a:ln>
        </p:spPr>
        <p:txBody>
          <a:bodyPr>
            <a:spAutoFit/>
          </a:bodyPr>
          <a:lstStyle/>
          <a:p>
            <a:pPr algn="ctr">
              <a:spcBef>
                <a:spcPct val="50000"/>
              </a:spcBef>
            </a:pPr>
            <a:r>
              <a:rPr lang="pt-PT" sz="2400">
                <a:latin typeface="Arial" pitchFamily="34" charset="0"/>
              </a:rPr>
              <a:t>Dimensão das unidades de transformação dos produtos alimentares</a:t>
            </a: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Cassava flour"/>
          <p:cNvPicPr>
            <a:picLocks noChangeAspect="1" noChangeArrowheads="1"/>
          </p:cNvPicPr>
          <p:nvPr/>
        </p:nvPicPr>
        <p:blipFill>
          <a:blip r:embed="rId2" cstate="print"/>
          <a:srcRect/>
          <a:stretch>
            <a:fillRect/>
          </a:stretch>
        </p:blipFill>
        <p:spPr bwMode="auto">
          <a:xfrm>
            <a:off x="-41275" y="0"/>
            <a:ext cx="4479925" cy="6858000"/>
          </a:xfrm>
          <a:prstGeom prst="rect">
            <a:avLst/>
          </a:prstGeom>
          <a:noFill/>
          <a:ln w="9525">
            <a:noFill/>
            <a:miter lim="800000"/>
            <a:headEnd/>
            <a:tailEnd/>
          </a:ln>
        </p:spPr>
      </p:pic>
      <p:pic>
        <p:nvPicPr>
          <p:cNvPr id="75779" name="Picture 3"/>
          <p:cNvPicPr>
            <a:picLocks noChangeAspect="1" noChangeArrowheads="1"/>
          </p:cNvPicPr>
          <p:nvPr/>
        </p:nvPicPr>
        <p:blipFill>
          <a:blip r:embed="rId3" cstate="print"/>
          <a:srcRect/>
          <a:stretch>
            <a:fillRect/>
          </a:stretch>
        </p:blipFill>
        <p:spPr bwMode="auto">
          <a:xfrm>
            <a:off x="4572000" y="1066800"/>
            <a:ext cx="4314825" cy="4419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5779"/>
                                        </p:tgtEl>
                                        <p:attrNameLst>
                                          <p:attrName>style.visibility</p:attrName>
                                        </p:attrNameLst>
                                      </p:cBhvr>
                                      <p:to>
                                        <p:strVal val="visible"/>
                                      </p:to>
                                    </p:set>
                                    <p:anim calcmode="lin" valueType="num">
                                      <p:cBhvr additive="base">
                                        <p:cTn id="7" dur="500" fill="hold"/>
                                        <p:tgtEl>
                                          <p:spTgt spid="75779"/>
                                        </p:tgtEl>
                                        <p:attrNameLst>
                                          <p:attrName>ppt_x</p:attrName>
                                        </p:attrNameLst>
                                      </p:cBhvr>
                                      <p:tavLst>
                                        <p:tav tm="0">
                                          <p:val>
                                            <p:strVal val="0-#ppt_w/2"/>
                                          </p:val>
                                        </p:tav>
                                        <p:tav tm="100000">
                                          <p:val>
                                            <p:strVal val="#ppt_x"/>
                                          </p:val>
                                        </p:tav>
                                      </p:tavLst>
                                    </p:anim>
                                    <p:anim calcmode="lin" valueType="num">
                                      <p:cBhvr additive="base">
                                        <p:cTn id="8" dur="500" fill="hold"/>
                                        <p:tgtEl>
                                          <p:spTgt spid="757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Marcador de Posição do Número do Diapositivo 3"/>
          <p:cNvSpPr>
            <a:spLocks noGrp="1"/>
          </p:cNvSpPr>
          <p:nvPr>
            <p:ph type="sldNum" sz="quarter" idx="12"/>
          </p:nvPr>
        </p:nvSpPr>
        <p:spPr/>
        <p:txBody>
          <a:bodyPr/>
          <a:lstStyle/>
          <a:p>
            <a:pPr>
              <a:defRPr/>
            </a:pPr>
            <a:fld id="{3684EBA4-6D5B-423C-AB11-3CF30A3E81AE}" type="slidenum">
              <a:rPr lang="pt-PT" smtClean="0"/>
              <a:pPr>
                <a:defRPr/>
              </a:pPr>
              <a:t>111</a:t>
            </a:fld>
            <a:endParaRPr lang="pt-PT" smtClean="0"/>
          </a:p>
        </p:txBody>
      </p:sp>
      <p:pic>
        <p:nvPicPr>
          <p:cNvPr id="113667" name="Picture 4" descr="import2"/>
          <p:cNvPicPr>
            <a:picLocks noChangeAspect="1" noChangeArrowheads="1"/>
          </p:cNvPicPr>
          <p:nvPr/>
        </p:nvPicPr>
        <p:blipFill>
          <a:blip r:embed="rId2" cstate="print"/>
          <a:srcRect/>
          <a:stretch>
            <a:fillRect/>
          </a:stretch>
        </p:blipFill>
        <p:spPr bwMode="auto">
          <a:xfrm>
            <a:off x="457200" y="1325563"/>
            <a:ext cx="8229600" cy="4205287"/>
          </a:xfrm>
          <a:prstGeom prst="rect">
            <a:avLst/>
          </a:prstGeom>
          <a:noFill/>
          <a:ln w="9525">
            <a:noFill/>
            <a:miter lim="800000"/>
            <a:headEnd/>
            <a:tailEnd/>
          </a:ln>
        </p:spPr>
      </p:pic>
      <p:sp>
        <p:nvSpPr>
          <p:cNvPr id="113668" name="Text Box 5"/>
          <p:cNvSpPr txBox="1">
            <a:spLocks noChangeArrowheads="1"/>
          </p:cNvSpPr>
          <p:nvPr/>
        </p:nvSpPr>
        <p:spPr bwMode="auto">
          <a:xfrm>
            <a:off x="1071563" y="428625"/>
            <a:ext cx="7029450" cy="538163"/>
          </a:xfrm>
          <a:prstGeom prst="rect">
            <a:avLst/>
          </a:prstGeom>
          <a:noFill/>
          <a:ln w="9525">
            <a:noFill/>
            <a:miter lim="800000"/>
            <a:headEnd/>
            <a:tailEnd/>
          </a:ln>
        </p:spPr>
        <p:txBody>
          <a:bodyPr wrap="none">
            <a:spAutoFit/>
          </a:bodyPr>
          <a:lstStyle/>
          <a:p>
            <a:r>
              <a:rPr lang="pt-PT"/>
              <a:t>UTILIZAÇÕES DO AMIDO de mandioca</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690" name="Group 5"/>
          <p:cNvGrpSpPr>
            <a:grpSpLocks/>
          </p:cNvGrpSpPr>
          <p:nvPr/>
        </p:nvGrpSpPr>
        <p:grpSpPr bwMode="auto">
          <a:xfrm>
            <a:off x="2182813" y="2125663"/>
            <a:ext cx="5108575" cy="0"/>
            <a:chOff x="0" y="0"/>
            <a:chExt cx="3218" cy="0"/>
          </a:xfrm>
        </p:grpSpPr>
        <p:sp>
          <p:nvSpPr>
            <p:cNvPr id="114696" name="Rectangle 2"/>
            <p:cNvSpPr>
              <a:spLocks noChangeArrowheads="1"/>
            </p:cNvSpPr>
            <p:nvPr/>
          </p:nvSpPr>
          <p:spPr bwMode="auto">
            <a:xfrm>
              <a:off x="0" y="0"/>
              <a:ext cx="3218" cy="0"/>
            </a:xfrm>
            <a:prstGeom prst="rect">
              <a:avLst/>
            </a:prstGeom>
            <a:noFill/>
            <a:ln w="9525">
              <a:noFill/>
              <a:miter lim="800000"/>
              <a:headEnd/>
              <a:tailEnd/>
            </a:ln>
          </p:spPr>
          <p:txBody>
            <a:bodyPr>
              <a:spAutoFit/>
            </a:bodyPr>
            <a:lstStyle/>
            <a:p>
              <a:endParaRPr lang="pt-PT"/>
            </a:p>
          </p:txBody>
        </p:sp>
        <p:sp>
          <p:nvSpPr>
            <p:cNvPr id="114697" name="Rectangle 4"/>
            <p:cNvSpPr>
              <a:spLocks noChangeArrowheads="1"/>
            </p:cNvSpPr>
            <p:nvPr/>
          </p:nvSpPr>
          <p:spPr bwMode="auto">
            <a:xfrm>
              <a:off x="0" y="0"/>
              <a:ext cx="3218" cy="0"/>
            </a:xfrm>
            <a:prstGeom prst="rect">
              <a:avLst/>
            </a:prstGeom>
            <a:noFill/>
            <a:ln w="9525">
              <a:noFill/>
              <a:miter lim="800000"/>
              <a:headEnd/>
              <a:tailEnd/>
            </a:ln>
          </p:spPr>
          <p:txBody>
            <a:bodyPr>
              <a:spAutoFit/>
            </a:bodyPr>
            <a:lstStyle/>
            <a:p>
              <a:endParaRPr lang="pt-PT"/>
            </a:p>
          </p:txBody>
        </p:sp>
      </p:grpSp>
      <p:sp>
        <p:nvSpPr>
          <p:cNvPr id="114691" name="Rectangle 6"/>
          <p:cNvSpPr>
            <a:spLocks noChangeArrowheads="1"/>
          </p:cNvSpPr>
          <p:nvPr/>
        </p:nvSpPr>
        <p:spPr bwMode="auto">
          <a:xfrm>
            <a:off x="1890713" y="2647950"/>
            <a:ext cx="9144000" cy="0"/>
          </a:xfrm>
          <a:prstGeom prst="rect">
            <a:avLst/>
          </a:prstGeom>
          <a:noFill/>
          <a:ln w="9525">
            <a:noFill/>
            <a:miter lim="800000"/>
            <a:headEnd/>
            <a:tailEnd/>
          </a:ln>
        </p:spPr>
        <p:txBody>
          <a:bodyPr>
            <a:spAutoFit/>
          </a:bodyPr>
          <a:lstStyle/>
          <a:p>
            <a:endParaRPr lang="pt-PT"/>
          </a:p>
        </p:txBody>
      </p:sp>
      <p:sp>
        <p:nvSpPr>
          <p:cNvPr id="114692" name="Rectangle 13"/>
          <p:cNvSpPr>
            <a:spLocks noChangeArrowheads="1"/>
          </p:cNvSpPr>
          <p:nvPr/>
        </p:nvSpPr>
        <p:spPr bwMode="auto">
          <a:xfrm>
            <a:off x="2209800" y="1949450"/>
            <a:ext cx="9144000" cy="0"/>
          </a:xfrm>
          <a:prstGeom prst="rect">
            <a:avLst/>
          </a:prstGeom>
          <a:noFill/>
          <a:ln w="9525">
            <a:noFill/>
            <a:miter lim="800000"/>
            <a:headEnd/>
            <a:tailEnd/>
          </a:ln>
        </p:spPr>
        <p:txBody>
          <a:bodyPr>
            <a:spAutoFit/>
          </a:bodyPr>
          <a:lstStyle/>
          <a:p>
            <a:endParaRPr lang="pt-PT"/>
          </a:p>
        </p:txBody>
      </p:sp>
      <p:pic>
        <p:nvPicPr>
          <p:cNvPr id="63503" name="Picture 15" descr="15837"/>
          <p:cNvPicPr>
            <a:picLocks noChangeAspect="1" noChangeArrowheads="1"/>
          </p:cNvPicPr>
          <p:nvPr/>
        </p:nvPicPr>
        <p:blipFill>
          <a:blip r:embed="rId2" cstate="print"/>
          <a:srcRect/>
          <a:stretch>
            <a:fillRect/>
          </a:stretch>
        </p:blipFill>
        <p:spPr bwMode="auto">
          <a:xfrm>
            <a:off x="2895600" y="2500313"/>
            <a:ext cx="5943600" cy="3884612"/>
          </a:xfrm>
          <a:prstGeom prst="rect">
            <a:avLst/>
          </a:prstGeom>
          <a:noFill/>
          <a:ln w="9525">
            <a:noFill/>
            <a:miter lim="800000"/>
            <a:headEnd/>
            <a:tailEnd/>
          </a:ln>
        </p:spPr>
      </p:pic>
      <p:sp>
        <p:nvSpPr>
          <p:cNvPr id="63504" name="Rectangle 16"/>
          <p:cNvSpPr>
            <a:spLocks noChangeArrowheads="1"/>
          </p:cNvSpPr>
          <p:nvPr/>
        </p:nvSpPr>
        <p:spPr bwMode="auto">
          <a:xfrm>
            <a:off x="5334000" y="304800"/>
            <a:ext cx="3352800" cy="1006475"/>
          </a:xfrm>
          <a:prstGeom prst="rect">
            <a:avLst/>
          </a:prstGeom>
          <a:noFill/>
          <a:ln w="9525">
            <a:noFill/>
            <a:miter lim="800000"/>
            <a:headEnd/>
            <a:tailEnd/>
          </a:ln>
          <a:effectLst/>
        </p:spPr>
        <p:txBody>
          <a:bodyPr>
            <a:spAutoFit/>
          </a:bodyPr>
          <a:lstStyle/>
          <a:p>
            <a:pPr eaLnBrk="0" hangingPunct="0">
              <a:spcBef>
                <a:spcPct val="50000"/>
              </a:spcBef>
              <a:defRPr/>
            </a:pPr>
            <a:r>
              <a:rPr lang="pt-PT" sz="6000" dirty="0">
                <a:solidFill>
                  <a:srgbClr val="FFFF00"/>
                </a:solidFill>
                <a:effectLst>
                  <a:outerShdw blurRad="38100" dist="38100" dir="2700000" algn="tl">
                    <a:srgbClr val="000000"/>
                  </a:outerShdw>
                </a:effectLst>
                <a:cs typeface="+mn-cs"/>
              </a:rPr>
              <a:t>FRUTAS</a:t>
            </a:r>
          </a:p>
        </p:txBody>
      </p:sp>
      <p:pic>
        <p:nvPicPr>
          <p:cNvPr id="63505" name="Picture 17" descr="170"/>
          <p:cNvPicPr>
            <a:picLocks noChangeAspect="1" noChangeArrowheads="1"/>
          </p:cNvPicPr>
          <p:nvPr/>
        </p:nvPicPr>
        <p:blipFill>
          <a:blip r:embed="rId3" cstate="print"/>
          <a:srcRect/>
          <a:stretch>
            <a:fillRect/>
          </a:stretch>
        </p:blipFill>
        <p:spPr bwMode="auto">
          <a:xfrm>
            <a:off x="304800" y="304800"/>
            <a:ext cx="3657600" cy="3354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3504"/>
                                        </p:tgtEl>
                                        <p:attrNameLst>
                                          <p:attrName>style.visibility</p:attrName>
                                        </p:attrNameLst>
                                      </p:cBhvr>
                                      <p:to>
                                        <p:strVal val="visible"/>
                                      </p:to>
                                    </p:set>
                                    <p:anim calcmode="lin" valueType="num">
                                      <p:cBhvr additive="base">
                                        <p:cTn id="7" dur="500" fill="hold"/>
                                        <p:tgtEl>
                                          <p:spTgt spid="63504"/>
                                        </p:tgtEl>
                                        <p:attrNameLst>
                                          <p:attrName>ppt_x</p:attrName>
                                        </p:attrNameLst>
                                      </p:cBhvr>
                                      <p:tavLst>
                                        <p:tav tm="0">
                                          <p:val>
                                            <p:strVal val="0-#ppt_w/2"/>
                                          </p:val>
                                        </p:tav>
                                        <p:tav tm="100000">
                                          <p:val>
                                            <p:strVal val="#ppt_x"/>
                                          </p:val>
                                        </p:tav>
                                      </p:tavLst>
                                    </p:anim>
                                    <p:anim calcmode="lin" valueType="num">
                                      <p:cBhvr additive="base">
                                        <p:cTn id="8" dur="500" fill="hold"/>
                                        <p:tgtEl>
                                          <p:spTgt spid="6350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3503"/>
                                        </p:tgtEl>
                                        <p:attrNameLst>
                                          <p:attrName>style.visibility</p:attrName>
                                        </p:attrNameLst>
                                      </p:cBhvr>
                                      <p:to>
                                        <p:strVal val="visible"/>
                                      </p:to>
                                    </p:set>
                                    <p:anim calcmode="lin" valueType="num">
                                      <p:cBhvr additive="base">
                                        <p:cTn id="13" dur="500" fill="hold"/>
                                        <p:tgtEl>
                                          <p:spTgt spid="63503"/>
                                        </p:tgtEl>
                                        <p:attrNameLst>
                                          <p:attrName>ppt_x</p:attrName>
                                        </p:attrNameLst>
                                      </p:cBhvr>
                                      <p:tavLst>
                                        <p:tav tm="0">
                                          <p:val>
                                            <p:strVal val="0-#ppt_w/2"/>
                                          </p:val>
                                        </p:tav>
                                        <p:tav tm="100000">
                                          <p:val>
                                            <p:strVal val="#ppt_x"/>
                                          </p:val>
                                        </p:tav>
                                      </p:tavLst>
                                    </p:anim>
                                    <p:anim calcmode="lin" valueType="num">
                                      <p:cBhvr additive="base">
                                        <p:cTn id="14" dur="500" fill="hold"/>
                                        <p:tgtEl>
                                          <p:spTgt spid="6350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3505"/>
                                        </p:tgtEl>
                                        <p:attrNameLst>
                                          <p:attrName>style.visibility</p:attrName>
                                        </p:attrNameLst>
                                      </p:cBhvr>
                                      <p:to>
                                        <p:strVal val="visible"/>
                                      </p:to>
                                    </p:set>
                                    <p:anim calcmode="lin" valueType="num">
                                      <p:cBhvr additive="base">
                                        <p:cTn id="19" dur="500" fill="hold"/>
                                        <p:tgtEl>
                                          <p:spTgt spid="63505"/>
                                        </p:tgtEl>
                                        <p:attrNameLst>
                                          <p:attrName>ppt_x</p:attrName>
                                        </p:attrNameLst>
                                      </p:cBhvr>
                                      <p:tavLst>
                                        <p:tav tm="0">
                                          <p:val>
                                            <p:strVal val="0-#ppt_w/2"/>
                                          </p:val>
                                        </p:tav>
                                        <p:tav tm="100000">
                                          <p:val>
                                            <p:strVal val="#ppt_x"/>
                                          </p:val>
                                        </p:tav>
                                      </p:tavLst>
                                    </p:anim>
                                    <p:anim calcmode="lin" valueType="num">
                                      <p:cBhvr additive="base">
                                        <p:cTn id="20" dur="500" fill="hold"/>
                                        <p:tgtEl>
                                          <p:spTgt spid="635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04" grpId="0"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Marcador de Posição da Data 1"/>
          <p:cNvSpPr>
            <a:spLocks noGrp="1"/>
          </p:cNvSpPr>
          <p:nvPr>
            <p:ph type="dt" sz="quarter" idx="10"/>
          </p:nvPr>
        </p:nvSpPr>
        <p:spPr>
          <a:xfrm>
            <a:off x="8072438" y="6400800"/>
            <a:ext cx="1071562" cy="457200"/>
          </a:xfrm>
        </p:spPr>
        <p:txBody>
          <a:bodyPr/>
          <a:lstStyle/>
          <a:p>
            <a:pPr>
              <a:defRPr/>
            </a:pPr>
            <a:fld id="{E2FC9B6D-A2D6-447E-92A1-EC5BD7B01C1F}" type="datetime1">
              <a:rPr lang="pt-PT" sz="1200" smtClean="0"/>
              <a:pPr>
                <a:defRPr/>
              </a:pPr>
              <a:t>11-04-2017</a:t>
            </a:fld>
            <a:endParaRPr lang="pt-PT" sz="1200" dirty="0" smtClean="0"/>
          </a:p>
        </p:txBody>
      </p:sp>
      <p:sp>
        <p:nvSpPr>
          <p:cNvPr id="35843" name="Marcador de Posição do Rodapé 2"/>
          <p:cNvSpPr>
            <a:spLocks noGrp="1"/>
          </p:cNvSpPr>
          <p:nvPr>
            <p:ph type="ftr" sz="quarter" idx="11"/>
          </p:nvPr>
        </p:nvSpPr>
        <p:spPr>
          <a:xfrm>
            <a:off x="0" y="6400800"/>
            <a:ext cx="8286750" cy="457200"/>
          </a:xfrm>
        </p:spPr>
        <p:txBody>
          <a:bodyPr/>
          <a:lstStyle/>
          <a:p>
            <a:pPr>
              <a:defRPr/>
            </a:pPr>
            <a:r>
              <a:rPr lang="pt-PT" b="1" dirty="0" smtClean="0">
                <a:solidFill>
                  <a:srgbClr val="008000"/>
                </a:solidFill>
              </a:rPr>
              <a:t>Tecnologia dos Produtos Tropicais/ M. Helena Guimarães de Almeida / Instituto Superior de Agronomia </a:t>
            </a:r>
          </a:p>
        </p:txBody>
      </p:sp>
      <p:pic>
        <p:nvPicPr>
          <p:cNvPr id="115716" name="Picture 5" descr="processing"/>
          <p:cNvPicPr>
            <a:picLocks noChangeAspect="1" noChangeArrowheads="1"/>
          </p:cNvPicPr>
          <p:nvPr/>
        </p:nvPicPr>
        <p:blipFill>
          <a:blip r:embed="rId2" cstate="print"/>
          <a:srcRect/>
          <a:stretch>
            <a:fillRect/>
          </a:stretch>
        </p:blipFill>
        <p:spPr bwMode="auto">
          <a:xfrm>
            <a:off x="285750" y="357188"/>
            <a:ext cx="4295775" cy="5689600"/>
          </a:xfrm>
          <a:prstGeom prst="rect">
            <a:avLst/>
          </a:prstGeom>
          <a:noFill/>
          <a:ln w="9525">
            <a:noFill/>
            <a:miter lim="800000"/>
            <a:headEnd/>
            <a:tailEnd/>
          </a:ln>
        </p:spPr>
      </p:pic>
      <p:sp>
        <p:nvSpPr>
          <p:cNvPr id="115717" name="Rectangle 7"/>
          <p:cNvSpPr>
            <a:spLocks noChangeArrowheads="1"/>
          </p:cNvSpPr>
          <p:nvPr/>
        </p:nvSpPr>
        <p:spPr bwMode="auto">
          <a:xfrm>
            <a:off x="214313" y="6072188"/>
            <a:ext cx="4611687" cy="246062"/>
          </a:xfrm>
          <a:prstGeom prst="rect">
            <a:avLst/>
          </a:prstGeom>
          <a:noFill/>
          <a:ln w="9525">
            <a:noFill/>
            <a:miter lim="800000"/>
            <a:headEnd/>
            <a:tailEnd/>
          </a:ln>
        </p:spPr>
        <p:txBody>
          <a:bodyPr wrap="none">
            <a:spAutoFit/>
          </a:bodyPr>
          <a:lstStyle/>
          <a:p>
            <a:r>
              <a:rPr lang="pt-PT" sz="1000"/>
              <a:t>http://www.min.pcarrd.dost.gov.ph/publications/posters/Processing.html</a:t>
            </a:r>
          </a:p>
        </p:txBody>
      </p:sp>
      <p:pic>
        <p:nvPicPr>
          <p:cNvPr id="115718" name="Picture 2" descr="http://4.bp.blogspot.com/_Hk8ElGhTnv4/RsC1rZnkJxI/AAAAAAAAACk/WrFx_WDn8QU/s320/Manga+2.jpg"/>
          <p:cNvPicPr>
            <a:picLocks noChangeAspect="1" noChangeArrowheads="1"/>
          </p:cNvPicPr>
          <p:nvPr/>
        </p:nvPicPr>
        <p:blipFill>
          <a:blip r:embed="rId3" cstate="print"/>
          <a:srcRect/>
          <a:stretch>
            <a:fillRect/>
          </a:stretch>
        </p:blipFill>
        <p:spPr bwMode="auto">
          <a:xfrm>
            <a:off x="5000625" y="285750"/>
            <a:ext cx="2838450" cy="2733675"/>
          </a:xfrm>
          <a:prstGeom prst="rect">
            <a:avLst/>
          </a:prstGeom>
          <a:noFill/>
          <a:ln w="9525">
            <a:noFill/>
            <a:miter lim="800000"/>
            <a:headEnd/>
            <a:tailEnd/>
          </a:ln>
        </p:spPr>
      </p:pic>
      <p:sp>
        <p:nvSpPr>
          <p:cNvPr id="115719" name="Rectângulo 9"/>
          <p:cNvSpPr>
            <a:spLocks noChangeArrowheads="1"/>
          </p:cNvSpPr>
          <p:nvPr/>
        </p:nvSpPr>
        <p:spPr bwMode="auto">
          <a:xfrm>
            <a:off x="4857750" y="3286125"/>
            <a:ext cx="4000500" cy="3016250"/>
          </a:xfrm>
          <a:prstGeom prst="rect">
            <a:avLst/>
          </a:prstGeom>
          <a:noFill/>
          <a:ln w="9525">
            <a:noFill/>
            <a:miter lim="800000"/>
            <a:headEnd/>
            <a:tailEnd/>
          </a:ln>
        </p:spPr>
        <p:txBody>
          <a:bodyPr>
            <a:spAutoFit/>
          </a:bodyPr>
          <a:lstStyle/>
          <a:p>
            <a:r>
              <a:rPr lang="pt-PT" sz="1000"/>
              <a:t>“_ Olha trouxe uma manga. Queres provar?</a:t>
            </a:r>
            <a:br>
              <a:rPr lang="pt-PT" sz="1000"/>
            </a:br>
            <a:r>
              <a:rPr lang="pt-PT" sz="1000"/>
              <a:t>/saboreia.</a:t>
            </a:r>
            <a:br>
              <a:rPr lang="pt-PT" sz="1000"/>
            </a:br>
            <a:r>
              <a:rPr lang="pt-PT" sz="1000"/>
              <a:t>_ Tens a certeza que isto é manga..?</a:t>
            </a:r>
            <a:br>
              <a:rPr lang="pt-PT" sz="1000"/>
            </a:br>
            <a:r>
              <a:rPr lang="pt-PT" sz="1000"/>
              <a:t>/saboreia outra vez.</a:t>
            </a:r>
            <a:br>
              <a:rPr lang="pt-PT" sz="1000"/>
            </a:br>
            <a:r>
              <a:rPr lang="pt-PT" sz="1000"/>
              <a:t>_ Isto não é manga!!</a:t>
            </a:r>
            <a:br>
              <a:rPr lang="pt-PT" sz="1000"/>
            </a:br>
            <a:r>
              <a:rPr lang="pt-PT" sz="1000"/>
              <a:t>/saboreia e desconfia.</a:t>
            </a:r>
            <a:br>
              <a:rPr lang="pt-PT" sz="1000"/>
            </a:br>
            <a:r>
              <a:rPr lang="pt-PT" sz="1000"/>
              <a:t>_ Tu estás a enganar-me, isto não é manga…</a:t>
            </a:r>
            <a:br>
              <a:rPr lang="pt-PT" sz="1000"/>
            </a:br>
            <a:r>
              <a:rPr lang="pt-PT" sz="1000"/>
              <a:t>_ Não estou nada, estou-te a dizer que isso é manga! E ela até está madura… mas se estivesse mais era capaz de te saber melhor…</a:t>
            </a:r>
            <a:br>
              <a:rPr lang="pt-PT" sz="1000"/>
            </a:br>
            <a:r>
              <a:rPr lang="pt-PT" sz="1000"/>
              <a:t>/saboreia e medita.</a:t>
            </a:r>
            <a:br>
              <a:rPr lang="pt-PT" sz="1000"/>
            </a:br>
            <a:r>
              <a:rPr lang="pt-PT" sz="1000"/>
              <a:t>_ Baaah. Ice tea de manga sabe a manga. Sumol de manga, sabe a manga. Trina de manga…</a:t>
            </a:r>
            <a:br>
              <a:rPr lang="pt-PT" sz="1000"/>
            </a:br>
            <a:r>
              <a:rPr lang="pt-PT" sz="1000"/>
              <a:t>_ Há trina de manga..?</a:t>
            </a:r>
            <a:br>
              <a:rPr lang="pt-PT" sz="1000"/>
            </a:br>
            <a:r>
              <a:rPr lang="pt-PT" sz="1000"/>
              <a:t>_ …Trina de manga, sabe a manga… Só manga é que não sabe a manga!!</a:t>
            </a:r>
            <a:br>
              <a:rPr lang="pt-PT" sz="1000"/>
            </a:br>
            <a:r>
              <a:rPr lang="pt-PT" sz="1000"/>
              <a:t>_ Não será o Ice Tea de manga que não sabe a manga..?</a:t>
            </a:r>
            <a:br>
              <a:rPr lang="pt-PT" sz="1000"/>
            </a:br>
            <a:r>
              <a:rPr lang="pt-PT" sz="1000"/>
              <a:t>_ Não!! A manga é que não sabe a manga! Será que se eu espremer isto sabe a manga…?”</a:t>
            </a:r>
          </a:p>
        </p:txBody>
      </p:sp>
      <p:sp>
        <p:nvSpPr>
          <p:cNvPr id="115720" name="Rectângulo 10"/>
          <p:cNvSpPr>
            <a:spLocks noChangeArrowheads="1"/>
          </p:cNvSpPr>
          <p:nvPr/>
        </p:nvSpPr>
        <p:spPr bwMode="auto">
          <a:xfrm rot="-5400000">
            <a:off x="6659562" y="1984376"/>
            <a:ext cx="4214813" cy="246062"/>
          </a:xfrm>
          <a:prstGeom prst="rect">
            <a:avLst/>
          </a:prstGeom>
          <a:noFill/>
          <a:ln w="9525">
            <a:noFill/>
            <a:miter lim="800000"/>
            <a:headEnd/>
            <a:tailEnd/>
          </a:ln>
        </p:spPr>
        <p:txBody>
          <a:bodyPr>
            <a:spAutoFit/>
          </a:bodyPr>
          <a:lstStyle/>
          <a:p>
            <a:r>
              <a:rPr lang="pt-PT" sz="1000"/>
              <a:t>http://oblog-red.blogspot.com/2009/07/nao-sou-so-eu-nao.html</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6" descr="mi05094"/>
          <p:cNvPicPr>
            <a:picLocks noChangeAspect="1" noChangeArrowheads="1"/>
          </p:cNvPicPr>
          <p:nvPr/>
        </p:nvPicPr>
        <p:blipFill>
          <a:blip r:embed="rId2" cstate="print"/>
          <a:srcRect/>
          <a:stretch>
            <a:fillRect/>
          </a:stretch>
        </p:blipFill>
        <p:spPr bwMode="auto">
          <a:xfrm>
            <a:off x="1357313" y="1214438"/>
            <a:ext cx="6156325" cy="39290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bananas"/>
          <p:cNvPicPr>
            <a:picLocks noChangeAspect="1" noChangeArrowheads="1"/>
          </p:cNvPicPr>
          <p:nvPr/>
        </p:nvPicPr>
        <p:blipFill>
          <a:blip r:embed="rId2" cstate="print"/>
          <a:srcRect/>
          <a:stretch>
            <a:fillRect/>
          </a:stretch>
        </p:blipFill>
        <p:spPr bwMode="auto">
          <a:xfrm>
            <a:off x="1428750" y="1571625"/>
            <a:ext cx="6226175" cy="3638550"/>
          </a:xfrm>
          <a:prstGeom prst="rect">
            <a:avLst/>
          </a:prstGeom>
          <a:noFill/>
          <a:ln w="9525">
            <a:noFill/>
            <a:miter lim="800000"/>
            <a:headEnd/>
            <a:tailEnd/>
          </a:ln>
        </p:spPr>
      </p:pic>
      <p:sp>
        <p:nvSpPr>
          <p:cNvPr id="117763" name="Rectangle 3"/>
          <p:cNvSpPr>
            <a:spLocks noChangeArrowheads="1"/>
          </p:cNvSpPr>
          <p:nvPr/>
        </p:nvSpPr>
        <p:spPr bwMode="auto">
          <a:xfrm>
            <a:off x="3429000" y="5527675"/>
            <a:ext cx="4214813" cy="277813"/>
          </a:xfrm>
          <a:prstGeom prst="rect">
            <a:avLst/>
          </a:prstGeom>
          <a:noFill/>
          <a:ln w="9525">
            <a:noFill/>
            <a:miter lim="800000"/>
            <a:headEnd/>
            <a:tailEnd/>
          </a:ln>
        </p:spPr>
        <p:txBody>
          <a:bodyPr anchor="ctr">
            <a:spAutoFit/>
          </a:bodyPr>
          <a:lstStyle/>
          <a:p>
            <a:pPr eaLnBrk="0" hangingPunct="0"/>
            <a:r>
              <a:rPr lang="pt-PT" sz="1200"/>
              <a:t>gcnreceitas.wordpress.com/curiosidades/banana/</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http://cruises.about.com/library/graphics/silversea/madeira/133-3306_IMG.JPG"/>
          <p:cNvPicPr>
            <a:picLocks noChangeAspect="1" noChangeArrowheads="1"/>
          </p:cNvPicPr>
          <p:nvPr/>
        </p:nvPicPr>
        <p:blipFill>
          <a:blip r:embed="rId2" cstate="print"/>
          <a:srcRect/>
          <a:stretch>
            <a:fillRect/>
          </a:stretch>
        </p:blipFill>
        <p:spPr bwMode="auto">
          <a:xfrm>
            <a:off x="714375" y="642938"/>
            <a:ext cx="4021138" cy="5357812"/>
          </a:xfrm>
          <a:prstGeom prst="rect">
            <a:avLst/>
          </a:prstGeom>
          <a:noFill/>
          <a:ln w="9525">
            <a:noFill/>
            <a:miter lim="800000"/>
            <a:headEnd/>
            <a:tailEnd/>
          </a:ln>
        </p:spPr>
      </p:pic>
      <p:sp>
        <p:nvSpPr>
          <p:cNvPr id="118787" name="Rectângulo 4"/>
          <p:cNvSpPr>
            <a:spLocks noChangeArrowheads="1"/>
          </p:cNvSpPr>
          <p:nvPr/>
        </p:nvSpPr>
        <p:spPr bwMode="auto">
          <a:xfrm rot="-5400000">
            <a:off x="-2540794" y="3112294"/>
            <a:ext cx="5929313" cy="276225"/>
          </a:xfrm>
          <a:prstGeom prst="rect">
            <a:avLst/>
          </a:prstGeom>
          <a:noFill/>
          <a:ln w="9525">
            <a:noFill/>
            <a:miter lim="800000"/>
            <a:headEnd/>
            <a:tailEnd/>
          </a:ln>
        </p:spPr>
        <p:txBody>
          <a:bodyPr>
            <a:spAutoFit/>
          </a:bodyPr>
          <a:lstStyle/>
          <a:p>
            <a:r>
              <a:rPr lang="pt-PT" sz="1200"/>
              <a:t>http://cruises.about.com/library/graphics/silversea/madeira/133-3306_IMG.JPG</a:t>
            </a:r>
          </a:p>
        </p:txBody>
      </p:sp>
      <p:pic>
        <p:nvPicPr>
          <p:cNvPr id="118788" name="Picture 4" descr="http://l.yimg.com/g/images/spaceball.gif"/>
          <p:cNvPicPr>
            <a:picLocks noChangeAspect="1" noChangeArrowheads="1"/>
          </p:cNvPicPr>
          <p:nvPr/>
        </p:nvPicPr>
        <p:blipFill>
          <a:blip r:embed="rId3"/>
          <a:srcRect/>
          <a:stretch>
            <a:fillRect/>
          </a:stretch>
        </p:blipFill>
        <p:spPr bwMode="auto">
          <a:xfrm>
            <a:off x="101600" y="-1735138"/>
            <a:ext cx="4762500" cy="3571876"/>
          </a:xfrm>
          <a:prstGeom prst="rect">
            <a:avLst/>
          </a:prstGeom>
          <a:noFill/>
          <a:ln w="9525">
            <a:noFill/>
            <a:miter lim="800000"/>
            <a:headEnd/>
            <a:tailEnd/>
          </a:ln>
        </p:spPr>
      </p:pic>
      <p:pic>
        <p:nvPicPr>
          <p:cNvPr id="118789" name="Picture 6" descr="http://l.yimg.com/g/images/spaceball.gif"/>
          <p:cNvPicPr>
            <a:picLocks noChangeAspect="1" noChangeArrowheads="1"/>
          </p:cNvPicPr>
          <p:nvPr/>
        </p:nvPicPr>
        <p:blipFill>
          <a:blip r:embed="rId3"/>
          <a:srcRect/>
          <a:stretch>
            <a:fillRect/>
          </a:stretch>
        </p:blipFill>
        <p:spPr bwMode="auto">
          <a:xfrm>
            <a:off x="101600" y="-1735138"/>
            <a:ext cx="4762500" cy="3571876"/>
          </a:xfrm>
          <a:prstGeom prst="rect">
            <a:avLst/>
          </a:prstGeom>
          <a:noFill/>
          <a:ln w="9525">
            <a:noFill/>
            <a:miter lim="800000"/>
            <a:headEnd/>
            <a:tailEnd/>
          </a:ln>
        </p:spPr>
      </p:pic>
      <p:pic>
        <p:nvPicPr>
          <p:cNvPr id="118790" name="Picture 8" descr="http://l.yimg.com/g/images/spaceball.gif"/>
          <p:cNvPicPr>
            <a:picLocks noChangeAspect="1" noChangeArrowheads="1"/>
          </p:cNvPicPr>
          <p:nvPr/>
        </p:nvPicPr>
        <p:blipFill>
          <a:blip r:embed="rId3"/>
          <a:srcRect/>
          <a:stretch>
            <a:fillRect/>
          </a:stretch>
        </p:blipFill>
        <p:spPr bwMode="auto">
          <a:xfrm>
            <a:off x="101600" y="-1735138"/>
            <a:ext cx="4762500" cy="3571876"/>
          </a:xfrm>
          <a:prstGeom prst="rect">
            <a:avLst/>
          </a:prstGeom>
          <a:noFill/>
          <a:ln w="9525">
            <a:noFill/>
            <a:miter lim="800000"/>
            <a:headEnd/>
            <a:tailEnd/>
          </a:ln>
        </p:spPr>
      </p:pic>
      <p:sp>
        <p:nvSpPr>
          <p:cNvPr id="118791" name="Rectângulo 9"/>
          <p:cNvSpPr>
            <a:spLocks noChangeArrowheads="1"/>
          </p:cNvSpPr>
          <p:nvPr/>
        </p:nvSpPr>
        <p:spPr bwMode="auto">
          <a:xfrm rot="5400000">
            <a:off x="6480969" y="2591594"/>
            <a:ext cx="4572000" cy="246062"/>
          </a:xfrm>
          <a:prstGeom prst="rect">
            <a:avLst/>
          </a:prstGeom>
          <a:noFill/>
          <a:ln w="9525">
            <a:noFill/>
            <a:miter lim="800000"/>
            <a:headEnd/>
            <a:tailEnd/>
          </a:ln>
        </p:spPr>
        <p:txBody>
          <a:bodyPr>
            <a:spAutoFit/>
          </a:bodyPr>
          <a:lstStyle/>
          <a:p>
            <a:r>
              <a:rPr lang="pt-PT" sz="1000"/>
              <a:t>http://farm1.static.flickr.com/135/323590890_4c12768c85.jpg?v=0</a:t>
            </a:r>
          </a:p>
        </p:txBody>
      </p:sp>
      <p:pic>
        <p:nvPicPr>
          <p:cNvPr id="118792" name="Picture 17" descr="Bananeira por Buratto."/>
          <p:cNvPicPr>
            <a:picLocks noChangeAspect="1" noChangeArrowheads="1"/>
          </p:cNvPicPr>
          <p:nvPr/>
        </p:nvPicPr>
        <p:blipFill>
          <a:blip r:embed="rId4" cstate="print"/>
          <a:srcRect/>
          <a:stretch>
            <a:fillRect/>
          </a:stretch>
        </p:blipFill>
        <p:spPr bwMode="auto">
          <a:xfrm>
            <a:off x="5000625" y="500063"/>
            <a:ext cx="3571875" cy="4762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sites.google.com/site/marusko/bananeira_flor_filtered_a.jpg"/>
          <p:cNvPicPr>
            <a:picLocks noChangeAspect="1" noChangeArrowheads="1"/>
          </p:cNvPicPr>
          <p:nvPr/>
        </p:nvPicPr>
        <p:blipFill>
          <a:blip r:embed="rId2" cstate="print"/>
          <a:srcRect/>
          <a:stretch>
            <a:fillRect/>
          </a:stretch>
        </p:blipFill>
        <p:spPr bwMode="auto">
          <a:xfrm>
            <a:off x="571500" y="500063"/>
            <a:ext cx="4143375" cy="5451475"/>
          </a:xfrm>
          <a:prstGeom prst="rect">
            <a:avLst/>
          </a:prstGeom>
          <a:noFill/>
          <a:ln w="9525">
            <a:noFill/>
            <a:miter lim="800000"/>
            <a:headEnd/>
            <a:tailEnd/>
          </a:ln>
        </p:spPr>
      </p:pic>
      <p:pic>
        <p:nvPicPr>
          <p:cNvPr id="119811" name="Picture 6" descr="http://farm1.static.flickr.com/135/323590890_4c12768c85.jpg?v=0"/>
          <p:cNvPicPr>
            <a:picLocks noChangeAspect="1" noChangeArrowheads="1"/>
          </p:cNvPicPr>
          <p:nvPr/>
        </p:nvPicPr>
        <p:blipFill>
          <a:blip r:embed="rId3" cstate="print"/>
          <a:srcRect/>
          <a:stretch>
            <a:fillRect/>
          </a:stretch>
        </p:blipFill>
        <p:spPr bwMode="auto">
          <a:xfrm>
            <a:off x="4929188" y="2428875"/>
            <a:ext cx="4214812" cy="3160713"/>
          </a:xfrm>
          <a:prstGeom prst="rect">
            <a:avLst/>
          </a:prstGeom>
          <a:noFill/>
          <a:ln w="9525">
            <a:noFill/>
            <a:miter lim="800000"/>
            <a:headEnd/>
            <a:tailEnd/>
          </a:ln>
        </p:spPr>
      </p:pic>
      <p:sp>
        <p:nvSpPr>
          <p:cNvPr id="119812" name="Rectângulo 3"/>
          <p:cNvSpPr>
            <a:spLocks noChangeArrowheads="1"/>
          </p:cNvSpPr>
          <p:nvPr/>
        </p:nvSpPr>
        <p:spPr bwMode="auto">
          <a:xfrm>
            <a:off x="4786313" y="5643563"/>
            <a:ext cx="4572000" cy="246062"/>
          </a:xfrm>
          <a:prstGeom prst="rect">
            <a:avLst/>
          </a:prstGeom>
          <a:noFill/>
          <a:ln w="9525">
            <a:noFill/>
            <a:miter lim="800000"/>
            <a:headEnd/>
            <a:tailEnd/>
          </a:ln>
        </p:spPr>
        <p:txBody>
          <a:bodyPr>
            <a:spAutoFit/>
          </a:bodyPr>
          <a:lstStyle/>
          <a:p>
            <a:r>
              <a:rPr lang="pt-PT" sz="1000"/>
              <a:t>http://farm1.static.flickr.com/135/323590890_4c12768c85.jpg?v=0</a:t>
            </a:r>
          </a:p>
        </p:txBody>
      </p:sp>
      <p:sp>
        <p:nvSpPr>
          <p:cNvPr id="119813" name="Rectangle 23"/>
          <p:cNvSpPr>
            <a:spLocks noChangeArrowheads="1"/>
          </p:cNvSpPr>
          <p:nvPr/>
        </p:nvSpPr>
        <p:spPr bwMode="auto">
          <a:xfrm>
            <a:off x="428625" y="6092825"/>
            <a:ext cx="3643313" cy="277813"/>
          </a:xfrm>
          <a:prstGeom prst="rect">
            <a:avLst/>
          </a:prstGeom>
          <a:noFill/>
          <a:ln w="9525">
            <a:noFill/>
            <a:miter lim="800000"/>
            <a:headEnd/>
            <a:tailEnd/>
          </a:ln>
        </p:spPr>
        <p:txBody>
          <a:bodyPr anchor="ctr">
            <a:spAutoFit/>
          </a:bodyPr>
          <a:lstStyle/>
          <a:p>
            <a:pPr eaLnBrk="0" hangingPunct="0"/>
            <a:r>
              <a:rPr lang="pt-PT" sz="1200">
                <a:hlinkClick r:id="rId4"/>
              </a:rPr>
              <a:t>sites.google.com/site/marusko/frutasdeangola</a:t>
            </a:r>
            <a:r>
              <a:rPr lang="pt-PT" sz="1200"/>
              <a:t> </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http://l.yimg.com/g/images/spaceball.gif"/>
          <p:cNvPicPr>
            <a:picLocks noChangeAspect="1" noChangeArrowheads="1"/>
          </p:cNvPicPr>
          <p:nvPr/>
        </p:nvPicPr>
        <p:blipFill>
          <a:blip r:embed="rId2"/>
          <a:srcRect/>
          <a:stretch>
            <a:fillRect/>
          </a:stretch>
        </p:blipFill>
        <p:spPr bwMode="auto">
          <a:xfrm>
            <a:off x="101600" y="-1735138"/>
            <a:ext cx="4762500" cy="3571876"/>
          </a:xfrm>
          <a:prstGeom prst="rect">
            <a:avLst/>
          </a:prstGeom>
          <a:noFill/>
          <a:ln w="9525">
            <a:noFill/>
            <a:miter lim="800000"/>
            <a:headEnd/>
            <a:tailEnd/>
          </a:ln>
        </p:spPr>
      </p:pic>
      <p:pic>
        <p:nvPicPr>
          <p:cNvPr id="120835" name="Picture 4" descr="http://l.yimg.com/g/images/spaceball.gif"/>
          <p:cNvPicPr>
            <a:picLocks noChangeAspect="1" noChangeArrowheads="1"/>
          </p:cNvPicPr>
          <p:nvPr/>
        </p:nvPicPr>
        <p:blipFill>
          <a:blip r:embed="rId2"/>
          <a:srcRect/>
          <a:stretch>
            <a:fillRect/>
          </a:stretch>
        </p:blipFill>
        <p:spPr bwMode="auto">
          <a:xfrm>
            <a:off x="101600" y="-1735138"/>
            <a:ext cx="4762500" cy="3571876"/>
          </a:xfrm>
          <a:prstGeom prst="rect">
            <a:avLst/>
          </a:prstGeom>
          <a:noFill/>
          <a:ln w="9525">
            <a:noFill/>
            <a:miter lim="800000"/>
            <a:headEnd/>
            <a:tailEnd/>
          </a:ln>
        </p:spPr>
      </p:pic>
      <p:pic>
        <p:nvPicPr>
          <p:cNvPr id="120836" name="Picture 8" descr="http://l.yimg.com/g/images/spaceball.gif"/>
          <p:cNvPicPr>
            <a:picLocks noChangeAspect="1" noChangeArrowheads="1"/>
          </p:cNvPicPr>
          <p:nvPr/>
        </p:nvPicPr>
        <p:blipFill>
          <a:blip r:embed="rId2"/>
          <a:srcRect/>
          <a:stretch>
            <a:fillRect/>
          </a:stretch>
        </p:blipFill>
        <p:spPr bwMode="auto">
          <a:xfrm>
            <a:off x="101600" y="-2306638"/>
            <a:ext cx="3571875" cy="4762501"/>
          </a:xfrm>
          <a:prstGeom prst="rect">
            <a:avLst/>
          </a:prstGeom>
          <a:noFill/>
          <a:ln w="9525">
            <a:noFill/>
            <a:miter lim="800000"/>
            <a:headEnd/>
            <a:tailEnd/>
          </a:ln>
        </p:spPr>
      </p:pic>
      <p:pic>
        <p:nvPicPr>
          <p:cNvPr id="120837" name="Picture 10" descr="http://l.yimg.com/g/images/spaceball.gif"/>
          <p:cNvPicPr>
            <a:picLocks noChangeAspect="1" noChangeArrowheads="1"/>
          </p:cNvPicPr>
          <p:nvPr/>
        </p:nvPicPr>
        <p:blipFill>
          <a:blip r:embed="rId2"/>
          <a:srcRect/>
          <a:stretch>
            <a:fillRect/>
          </a:stretch>
        </p:blipFill>
        <p:spPr bwMode="auto">
          <a:xfrm>
            <a:off x="101600" y="-2306638"/>
            <a:ext cx="3571875" cy="4762501"/>
          </a:xfrm>
          <a:prstGeom prst="rect">
            <a:avLst/>
          </a:prstGeom>
          <a:noFill/>
          <a:ln w="9525">
            <a:noFill/>
            <a:miter lim="800000"/>
            <a:headEnd/>
            <a:tailEnd/>
          </a:ln>
        </p:spPr>
      </p:pic>
      <p:pic>
        <p:nvPicPr>
          <p:cNvPr id="120838" name="Picture 13" descr="http://l.yimg.com/g/images/spaceout.gif"/>
          <p:cNvPicPr>
            <a:picLocks noChangeAspect="1" noChangeArrowheads="1"/>
          </p:cNvPicPr>
          <p:nvPr/>
        </p:nvPicPr>
        <p:blipFill>
          <a:blip r:embed="rId2"/>
          <a:srcRect/>
          <a:stretch>
            <a:fillRect/>
          </a:stretch>
        </p:blipFill>
        <p:spPr bwMode="auto">
          <a:xfrm>
            <a:off x="0" y="0"/>
            <a:ext cx="28575" cy="28575"/>
          </a:xfrm>
          <a:prstGeom prst="rect">
            <a:avLst/>
          </a:prstGeom>
          <a:noFill/>
          <a:ln w="9525">
            <a:noFill/>
            <a:miter lim="800000"/>
            <a:headEnd/>
            <a:tailEnd/>
          </a:ln>
        </p:spPr>
      </p:pic>
      <p:pic>
        <p:nvPicPr>
          <p:cNvPr id="120839" name="Picture 14" descr="http://l.yimg.com/g/images/spaceout.gif"/>
          <p:cNvPicPr>
            <a:picLocks noChangeAspect="1" noChangeArrowheads="1"/>
          </p:cNvPicPr>
          <p:nvPr/>
        </p:nvPicPr>
        <p:blipFill>
          <a:blip r:embed="rId2"/>
          <a:srcRect/>
          <a:stretch>
            <a:fillRect/>
          </a:stretch>
        </p:blipFill>
        <p:spPr bwMode="auto">
          <a:xfrm>
            <a:off x="0" y="0"/>
            <a:ext cx="28575" cy="28575"/>
          </a:xfrm>
          <a:prstGeom prst="rect">
            <a:avLst/>
          </a:prstGeom>
          <a:noFill/>
          <a:ln w="9525">
            <a:noFill/>
            <a:miter lim="800000"/>
            <a:headEnd/>
            <a:tailEnd/>
          </a:ln>
        </p:spPr>
      </p:pic>
      <p:pic>
        <p:nvPicPr>
          <p:cNvPr id="120840" name="Picture 15" descr="http://l.yimg.com/g/images/tc_white_bl.gif"/>
          <p:cNvPicPr>
            <a:picLocks noChangeAspect="1" noChangeArrowheads="1"/>
          </p:cNvPicPr>
          <p:nvPr/>
        </p:nvPicPr>
        <p:blipFill>
          <a:blip r:embed="rId3" cstate="print"/>
          <a:srcRect/>
          <a:stretch>
            <a:fillRect/>
          </a:stretch>
        </p:blipFill>
        <p:spPr bwMode="auto">
          <a:xfrm>
            <a:off x="0" y="0"/>
            <a:ext cx="28575" cy="28575"/>
          </a:xfrm>
          <a:prstGeom prst="rect">
            <a:avLst/>
          </a:prstGeom>
          <a:noFill/>
          <a:ln w="9525">
            <a:noFill/>
            <a:miter lim="800000"/>
            <a:headEnd/>
            <a:tailEnd/>
          </a:ln>
        </p:spPr>
      </p:pic>
      <p:pic>
        <p:nvPicPr>
          <p:cNvPr id="120841" name="Picture 16" descr="http://l.yimg.com/g/images/tc_white_br.gif"/>
          <p:cNvPicPr>
            <a:picLocks noChangeAspect="1" noChangeArrowheads="1"/>
          </p:cNvPicPr>
          <p:nvPr/>
        </p:nvPicPr>
        <p:blipFill>
          <a:blip r:embed="rId4" cstate="print"/>
          <a:srcRect/>
          <a:stretch>
            <a:fillRect/>
          </a:stretch>
        </p:blipFill>
        <p:spPr bwMode="auto">
          <a:xfrm>
            <a:off x="0" y="0"/>
            <a:ext cx="28575" cy="28575"/>
          </a:xfrm>
          <a:prstGeom prst="rect">
            <a:avLst/>
          </a:prstGeom>
          <a:noFill/>
          <a:ln w="9525">
            <a:noFill/>
            <a:miter lim="800000"/>
            <a:headEnd/>
            <a:tailEnd/>
          </a:ln>
        </p:spPr>
      </p:pic>
      <p:pic>
        <p:nvPicPr>
          <p:cNvPr id="120842" name="Picture 19" descr="http://2.bp.blogspot.com/_Fi0QVJ6L3-8/SGamWa0AjII/AAAAAAAAAa0/eWoBVDVF2tM/s400/AACOR,+UIGE.....+059.jpg"/>
          <p:cNvPicPr>
            <a:picLocks noChangeAspect="1" noChangeArrowheads="1"/>
          </p:cNvPicPr>
          <p:nvPr/>
        </p:nvPicPr>
        <p:blipFill>
          <a:blip r:embed="rId5" cstate="print"/>
          <a:srcRect/>
          <a:stretch>
            <a:fillRect/>
          </a:stretch>
        </p:blipFill>
        <p:spPr bwMode="auto">
          <a:xfrm>
            <a:off x="500063" y="785813"/>
            <a:ext cx="4572000" cy="3429000"/>
          </a:xfrm>
          <a:prstGeom prst="rect">
            <a:avLst/>
          </a:prstGeom>
          <a:noFill/>
          <a:ln w="9525">
            <a:noFill/>
            <a:miter lim="800000"/>
            <a:headEnd/>
            <a:tailEnd/>
          </a:ln>
        </p:spPr>
      </p:pic>
      <p:sp>
        <p:nvSpPr>
          <p:cNvPr id="120843" name="Rectangle 20"/>
          <p:cNvSpPr>
            <a:spLocks noChangeArrowheads="1"/>
          </p:cNvSpPr>
          <p:nvPr/>
        </p:nvSpPr>
        <p:spPr bwMode="auto">
          <a:xfrm>
            <a:off x="357188" y="4316413"/>
            <a:ext cx="4214812" cy="585787"/>
          </a:xfrm>
          <a:prstGeom prst="rect">
            <a:avLst/>
          </a:prstGeom>
          <a:noFill/>
          <a:ln w="9525">
            <a:noFill/>
            <a:miter lim="800000"/>
            <a:headEnd/>
            <a:tailEnd/>
          </a:ln>
        </p:spPr>
        <p:txBody>
          <a:bodyPr anchor="ctr">
            <a:spAutoFit/>
          </a:bodyPr>
          <a:lstStyle/>
          <a:p>
            <a:pPr eaLnBrk="0" hangingPunct="0"/>
            <a:r>
              <a:rPr lang="pt-PT" sz="2000" i="0">
                <a:hlinkClick r:id="rId6"/>
              </a:rPr>
              <a:t>Banana pão</a:t>
            </a:r>
          </a:p>
          <a:p>
            <a:pPr eaLnBrk="0" hangingPunct="0"/>
            <a:r>
              <a:rPr lang="pt-PT" sz="1200">
                <a:hlinkClick r:id="rId6"/>
              </a:rPr>
              <a:t>luisfernandoangola.blogspot.com/</a:t>
            </a:r>
            <a:endParaRPr lang="pt-PT" sz="1200"/>
          </a:p>
        </p:txBody>
      </p:sp>
      <p:pic>
        <p:nvPicPr>
          <p:cNvPr id="120844" name="Picture 22" descr="http://sites.google.com/site/marusko/cacho.jpg"/>
          <p:cNvPicPr>
            <a:picLocks noChangeAspect="1" noChangeArrowheads="1"/>
          </p:cNvPicPr>
          <p:nvPr/>
        </p:nvPicPr>
        <p:blipFill>
          <a:blip r:embed="rId7" cstate="print"/>
          <a:srcRect/>
          <a:stretch>
            <a:fillRect/>
          </a:stretch>
        </p:blipFill>
        <p:spPr bwMode="auto">
          <a:xfrm>
            <a:off x="5000625" y="4048125"/>
            <a:ext cx="3810000" cy="2809875"/>
          </a:xfrm>
          <a:prstGeom prst="rect">
            <a:avLst/>
          </a:prstGeom>
          <a:noFill/>
          <a:ln w="9525">
            <a:noFill/>
            <a:miter lim="800000"/>
            <a:headEnd/>
            <a:tailEnd/>
          </a:ln>
        </p:spPr>
      </p:pic>
      <p:sp>
        <p:nvSpPr>
          <p:cNvPr id="120845" name="Rectangle 23"/>
          <p:cNvSpPr>
            <a:spLocks noChangeArrowheads="1"/>
          </p:cNvSpPr>
          <p:nvPr/>
        </p:nvSpPr>
        <p:spPr bwMode="auto">
          <a:xfrm>
            <a:off x="1357313" y="6072188"/>
            <a:ext cx="3643312" cy="584200"/>
          </a:xfrm>
          <a:prstGeom prst="rect">
            <a:avLst/>
          </a:prstGeom>
          <a:noFill/>
          <a:ln w="9525">
            <a:noFill/>
            <a:miter lim="800000"/>
            <a:headEnd/>
            <a:tailEnd/>
          </a:ln>
        </p:spPr>
        <p:txBody>
          <a:bodyPr anchor="ctr">
            <a:spAutoFit/>
          </a:bodyPr>
          <a:lstStyle/>
          <a:p>
            <a:pPr eaLnBrk="0" hangingPunct="0"/>
            <a:r>
              <a:rPr lang="pt-PT" sz="2000">
                <a:hlinkClick r:id="rId8"/>
              </a:rPr>
              <a:t>Banana  prata </a:t>
            </a:r>
          </a:p>
          <a:p>
            <a:pPr eaLnBrk="0" hangingPunct="0"/>
            <a:r>
              <a:rPr lang="pt-PT" sz="1200">
                <a:hlinkClick r:id="rId8"/>
              </a:rPr>
              <a:t>sites.google.com/site/marusko/frutasdeangola</a:t>
            </a:r>
            <a:r>
              <a:rPr lang="pt-PT" sz="1200"/>
              <a:t> </a:t>
            </a:r>
          </a:p>
        </p:txBody>
      </p:sp>
      <p:pic>
        <p:nvPicPr>
          <p:cNvPr id="120846" name="Picture 25" descr="[Cabinda-Banana+pão.jpg]"/>
          <p:cNvPicPr>
            <a:picLocks noChangeAspect="1" noChangeArrowheads="1"/>
          </p:cNvPicPr>
          <p:nvPr/>
        </p:nvPicPr>
        <p:blipFill>
          <a:blip r:embed="rId9" cstate="print"/>
          <a:srcRect/>
          <a:stretch>
            <a:fillRect/>
          </a:stretch>
        </p:blipFill>
        <p:spPr bwMode="auto">
          <a:xfrm>
            <a:off x="4714875" y="285750"/>
            <a:ext cx="4286250" cy="2857500"/>
          </a:xfrm>
          <a:prstGeom prst="rect">
            <a:avLst/>
          </a:prstGeom>
          <a:noFill/>
          <a:ln w="9525">
            <a:noFill/>
            <a:miter lim="800000"/>
            <a:headEnd/>
            <a:tailEnd/>
          </a:ln>
        </p:spPr>
      </p:pic>
      <p:sp>
        <p:nvSpPr>
          <p:cNvPr id="120847" name="Rectângulo 18"/>
          <p:cNvSpPr>
            <a:spLocks noChangeArrowheads="1"/>
          </p:cNvSpPr>
          <p:nvPr/>
        </p:nvSpPr>
        <p:spPr bwMode="auto">
          <a:xfrm>
            <a:off x="5214938" y="3357563"/>
            <a:ext cx="3929062" cy="830262"/>
          </a:xfrm>
          <a:prstGeom prst="rect">
            <a:avLst/>
          </a:prstGeom>
          <a:noFill/>
          <a:ln w="9525">
            <a:noFill/>
            <a:miter lim="800000"/>
            <a:headEnd/>
            <a:tailEnd/>
          </a:ln>
        </p:spPr>
        <p:txBody>
          <a:bodyPr>
            <a:spAutoFit/>
          </a:bodyPr>
          <a:lstStyle/>
          <a:p>
            <a:r>
              <a:rPr lang="pt-PT" sz="800">
                <a:hlinkClick r:id="rId10"/>
              </a:rPr>
              <a:t>http://3.bp.blogspot.com/_iMuFEzJUlu0/SspdoDtm1fI/AAAAAAAAM8I/knF_13uwWEI/s1600-h/Cabinda-Banana+p%C3%A3o.jpg</a:t>
            </a:r>
            <a:endParaRPr lang="pt-PT" sz="800"/>
          </a:p>
          <a:p>
            <a:r>
              <a:rPr lang="pt-PT" sz="800"/>
              <a:t>http://www.portalangop.co.ao/galeria_de_fotos/foto.jsp?uuid=d4ad9eba-a2a8-46a8-9d1e-8b09a4a62f81</a:t>
            </a:r>
          </a:p>
          <a:p>
            <a:endParaRPr lang="pt-PT" sz="800"/>
          </a:p>
          <a:p>
            <a:endParaRPr lang="pt-PT" sz="800"/>
          </a:p>
        </p:txBody>
      </p:sp>
      <p:sp>
        <p:nvSpPr>
          <p:cNvPr id="120848" name="Rectângulo 19"/>
          <p:cNvSpPr>
            <a:spLocks noChangeArrowheads="1"/>
          </p:cNvSpPr>
          <p:nvPr/>
        </p:nvSpPr>
        <p:spPr bwMode="auto">
          <a:xfrm>
            <a:off x="5286375" y="3071813"/>
            <a:ext cx="2857500" cy="400050"/>
          </a:xfrm>
          <a:prstGeom prst="rect">
            <a:avLst/>
          </a:prstGeom>
          <a:noFill/>
          <a:ln w="9525">
            <a:noFill/>
            <a:miter lim="800000"/>
            <a:headEnd/>
            <a:tailEnd/>
          </a:ln>
        </p:spPr>
        <p:txBody>
          <a:bodyPr>
            <a:spAutoFit/>
          </a:bodyPr>
          <a:lstStyle/>
          <a:p>
            <a:r>
              <a:rPr lang="pt-PT" sz="2000" i="0"/>
              <a:t>Cabinda-Banana pão</a:t>
            </a:r>
            <a:endParaRPr lang="pt-PT" sz="200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5" descr="EFI0702%20R&amp;D%2056"/>
          <p:cNvPicPr>
            <a:picLocks noChangeAspect="1" noChangeArrowheads="1"/>
          </p:cNvPicPr>
          <p:nvPr/>
        </p:nvPicPr>
        <p:blipFill>
          <a:blip r:embed="rId2" cstate="print"/>
          <a:srcRect/>
          <a:stretch>
            <a:fillRect/>
          </a:stretch>
        </p:blipFill>
        <p:spPr bwMode="auto">
          <a:xfrm>
            <a:off x="5500688" y="0"/>
            <a:ext cx="3643312" cy="2720975"/>
          </a:xfrm>
          <a:prstGeom prst="rect">
            <a:avLst/>
          </a:prstGeom>
          <a:noFill/>
          <a:ln w="9525">
            <a:noFill/>
            <a:miter lim="800000"/>
            <a:headEnd/>
            <a:tailEnd/>
          </a:ln>
        </p:spPr>
      </p:pic>
      <p:pic>
        <p:nvPicPr>
          <p:cNvPr id="121859" name="Picture 2" descr="C:\Users\maria helena\Pictures\Açores\Açores 115.jpg"/>
          <p:cNvPicPr>
            <a:picLocks noChangeAspect="1" noChangeArrowheads="1"/>
          </p:cNvPicPr>
          <p:nvPr/>
        </p:nvPicPr>
        <p:blipFill>
          <a:blip r:embed="rId3" cstate="print"/>
          <a:srcRect/>
          <a:stretch>
            <a:fillRect/>
          </a:stretch>
        </p:blipFill>
        <p:spPr bwMode="auto">
          <a:xfrm>
            <a:off x="3786188" y="3357563"/>
            <a:ext cx="4429125" cy="3322637"/>
          </a:xfrm>
          <a:prstGeom prst="rect">
            <a:avLst/>
          </a:prstGeom>
          <a:noFill/>
          <a:ln w="9525">
            <a:noFill/>
            <a:miter lim="800000"/>
            <a:headEnd/>
            <a:tailEnd/>
          </a:ln>
        </p:spPr>
      </p:pic>
      <p:pic>
        <p:nvPicPr>
          <p:cNvPr id="121860" name="Picture 1" descr="C:\Users\maria helena\Pictures\Açores\Açores 118.jpg"/>
          <p:cNvPicPr>
            <a:picLocks noChangeAspect="1" noChangeArrowheads="1"/>
          </p:cNvPicPr>
          <p:nvPr/>
        </p:nvPicPr>
        <p:blipFill>
          <a:blip r:embed="rId4" cstate="print"/>
          <a:srcRect/>
          <a:stretch>
            <a:fillRect/>
          </a:stretch>
        </p:blipFill>
        <p:spPr bwMode="auto">
          <a:xfrm>
            <a:off x="0" y="1285875"/>
            <a:ext cx="3822700" cy="5095875"/>
          </a:xfrm>
          <a:prstGeom prst="rect">
            <a:avLst/>
          </a:prstGeom>
          <a:noFill/>
          <a:ln w="9525">
            <a:noFill/>
            <a:miter lim="800000"/>
            <a:headEnd/>
            <a:tailEnd/>
          </a:ln>
        </p:spPr>
      </p:pic>
      <p:sp>
        <p:nvSpPr>
          <p:cNvPr id="121861" name="Rectangle 20"/>
          <p:cNvSpPr>
            <a:spLocks noChangeArrowheads="1"/>
          </p:cNvSpPr>
          <p:nvPr/>
        </p:nvSpPr>
        <p:spPr bwMode="auto">
          <a:xfrm>
            <a:off x="3857625" y="2928938"/>
            <a:ext cx="1214438" cy="400050"/>
          </a:xfrm>
          <a:prstGeom prst="rect">
            <a:avLst/>
          </a:prstGeom>
          <a:noFill/>
          <a:ln w="9525">
            <a:noFill/>
            <a:miter lim="800000"/>
            <a:headEnd/>
            <a:tailEnd/>
          </a:ln>
        </p:spPr>
        <p:txBody>
          <a:bodyPr anchor="ctr">
            <a:spAutoFit/>
          </a:bodyPr>
          <a:lstStyle/>
          <a:p>
            <a:pPr eaLnBrk="0" hangingPunct="0"/>
            <a:r>
              <a:rPr lang="pt-PT" sz="2000" i="0"/>
              <a:t>Açores</a:t>
            </a:r>
          </a:p>
        </p:txBody>
      </p:sp>
      <p:sp>
        <p:nvSpPr>
          <p:cNvPr id="6" name="Rectangle 1027"/>
          <p:cNvSpPr>
            <a:spLocks noChangeArrowheads="1"/>
          </p:cNvSpPr>
          <p:nvPr/>
        </p:nvSpPr>
        <p:spPr bwMode="auto">
          <a:xfrm>
            <a:off x="755650" y="0"/>
            <a:ext cx="4032250" cy="1016000"/>
          </a:xfrm>
          <a:prstGeom prst="rect">
            <a:avLst/>
          </a:prstGeom>
          <a:noFill/>
          <a:ln w="9525">
            <a:noFill/>
            <a:miter lim="800000"/>
            <a:headEnd/>
            <a:tailEnd/>
          </a:ln>
          <a:effectLst/>
        </p:spPr>
        <p:txBody>
          <a:bodyPr>
            <a:spAutoFit/>
          </a:bodyPr>
          <a:lstStyle/>
          <a:p>
            <a:pPr eaLnBrk="0" hangingPunct="0">
              <a:spcBef>
                <a:spcPct val="50000"/>
              </a:spcBef>
              <a:defRPr/>
            </a:pPr>
            <a:r>
              <a:rPr lang="pt-PT" sz="6000" dirty="0">
                <a:solidFill>
                  <a:srgbClr val="FFFF00"/>
                </a:solidFill>
                <a:effectLst>
                  <a:outerShdw blurRad="38100" dist="38100" dir="2700000" algn="tl">
                    <a:srgbClr val="000000"/>
                  </a:outerShdw>
                </a:effectLst>
                <a:cs typeface="+mn-cs"/>
              </a:rPr>
              <a:t>ANANÁS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0" y="333375"/>
            <a:ext cx="9144000" cy="1143000"/>
          </a:xfrm>
          <a:prstGeom prst="rect">
            <a:avLst/>
          </a:prstGeom>
        </p:spPr>
        <p:txBody>
          <a:bodyPr/>
          <a:lstStyle/>
          <a:p>
            <a:pPr algn="ctr">
              <a:defRPr/>
            </a:pPr>
            <a:r>
              <a:rPr lang="pt-PT" dirty="0">
                <a:cs typeface="+mn-cs"/>
              </a:rPr>
              <a:t>TECNOLOGIA DOS PRODUTOS AGRÍCOLAS</a:t>
            </a:r>
            <a:br>
              <a:rPr lang="pt-PT" dirty="0">
                <a:cs typeface="+mn-cs"/>
              </a:rPr>
            </a:br>
            <a:r>
              <a:rPr lang="pt-PT" sz="2000" dirty="0">
                <a:cs typeface="+mn-cs"/>
              </a:rPr>
              <a:t>vantagens  tecnologia pequena escala</a:t>
            </a:r>
            <a:endParaRPr lang="pt-PT" sz="4400" b="0" i="0" kern="0" dirty="0">
              <a:solidFill>
                <a:schemeClr val="tx2"/>
              </a:solidFill>
              <a:latin typeface="+mj-lt"/>
              <a:ea typeface="+mj-ea"/>
              <a:cs typeface="+mj-cs"/>
            </a:endParaRPr>
          </a:p>
        </p:txBody>
      </p:sp>
      <p:sp>
        <p:nvSpPr>
          <p:cNvPr id="4" name="Marcador de Posição de Conteúdo 2"/>
          <p:cNvSpPr txBox="1">
            <a:spLocks/>
          </p:cNvSpPr>
          <p:nvPr/>
        </p:nvSpPr>
        <p:spPr>
          <a:xfrm>
            <a:off x="323850" y="1484313"/>
            <a:ext cx="8640763" cy="5040312"/>
          </a:xfrm>
          <a:prstGeom prst="rect">
            <a:avLst/>
          </a:prstGeom>
        </p:spPr>
        <p:txBody>
          <a:bodyPr/>
          <a:lstStyle/>
          <a:p>
            <a:pPr>
              <a:lnSpc>
                <a:spcPct val="150000"/>
              </a:lnSpc>
              <a:spcAft>
                <a:spcPts val="600"/>
              </a:spcAft>
              <a:buClr>
                <a:srgbClr val="FF0000"/>
              </a:buClr>
              <a:buFont typeface="Wingdings" pitchFamily="2" charset="2"/>
              <a:buChar char="ü"/>
              <a:defRPr/>
            </a:pPr>
            <a:r>
              <a:rPr lang="pt-PT" sz="1800" dirty="0">
                <a:cs typeface="+mn-cs"/>
              </a:rPr>
              <a:t> </a:t>
            </a:r>
            <a:r>
              <a:rPr lang="pt-PT" sz="1800" dirty="0">
                <a:solidFill>
                  <a:srgbClr val="0070C0"/>
                </a:solidFill>
                <a:cs typeface="+mn-cs"/>
              </a:rPr>
              <a:t>O nível de investimento necessário para as tecnologias usadas no processamento está ao alcance das populações rurais estando está tecnologia bem adaptada para operações em pequena escala;</a:t>
            </a:r>
          </a:p>
          <a:p>
            <a:pPr>
              <a:lnSpc>
                <a:spcPct val="150000"/>
              </a:lnSpc>
              <a:spcAft>
                <a:spcPts val="600"/>
              </a:spcAft>
              <a:buClr>
                <a:srgbClr val="FF0000"/>
              </a:buClr>
              <a:buFont typeface="Wingdings" pitchFamily="2" charset="2"/>
              <a:buChar char="ü"/>
              <a:defRPr/>
            </a:pPr>
            <a:r>
              <a:rPr lang="pt-PT" sz="1800" dirty="0">
                <a:solidFill>
                  <a:srgbClr val="0070C0"/>
                </a:solidFill>
                <a:cs typeface="+mn-cs"/>
              </a:rPr>
              <a:t> Em muitos processos,  início da actividade pode usar utensílios domésticos. Quando a produção aumentar existe sempre a possibilidade de carpinteiros, serralheiros e outros fabricarem localmente os utensílios necessários criando assim mais emprego;</a:t>
            </a:r>
          </a:p>
          <a:p>
            <a:pPr>
              <a:lnSpc>
                <a:spcPct val="150000"/>
              </a:lnSpc>
              <a:spcAft>
                <a:spcPts val="600"/>
              </a:spcAft>
              <a:buClr>
                <a:srgbClr val="FF0000"/>
              </a:buClr>
              <a:buFont typeface="Wingdings" pitchFamily="2" charset="2"/>
              <a:buChar char="ü"/>
              <a:defRPr/>
            </a:pPr>
            <a:r>
              <a:rPr lang="pt-PT" sz="1800" dirty="0">
                <a:solidFill>
                  <a:srgbClr val="0070C0"/>
                </a:solidFill>
                <a:cs typeface="+mn-cs"/>
              </a:rPr>
              <a:t> Geralmente as diferentes técnicas usadas no processamento têm menores impactos ambientais quando comparados com outras actividades;</a:t>
            </a:r>
          </a:p>
          <a:p>
            <a:pPr>
              <a:lnSpc>
                <a:spcPct val="150000"/>
              </a:lnSpc>
              <a:spcAft>
                <a:spcPts val="600"/>
              </a:spcAft>
              <a:buClr>
                <a:srgbClr val="FF0000"/>
              </a:buClr>
              <a:buFont typeface="Wingdings" pitchFamily="2" charset="2"/>
              <a:buChar char="ü"/>
              <a:defRPr/>
            </a:pPr>
            <a:r>
              <a:rPr lang="pt-PT" sz="1800" dirty="0">
                <a:solidFill>
                  <a:srgbClr val="0070C0"/>
                </a:solidFill>
                <a:cs typeface="+mn-cs"/>
              </a:rPr>
              <a:t> É fácil de implantar pois requer menos conhecimentos especializados: os produtores estão familiarizados com os produtos alimentares que consumem;</a:t>
            </a:r>
          </a:p>
          <a:p>
            <a:pPr marL="342900" indent="-342900" eaLnBrk="0" hangingPunct="0">
              <a:lnSpc>
                <a:spcPct val="150000"/>
              </a:lnSpc>
              <a:spcBef>
                <a:spcPct val="20000"/>
              </a:spcBef>
              <a:defRPr/>
            </a:pPr>
            <a:endParaRPr lang="pt-PT" sz="1800" i="0" kern="0" dirty="0">
              <a:solidFill>
                <a:schemeClr val="tx1"/>
              </a:solidFill>
              <a:latin typeface="Arial" pitchFamily="34" charset="0"/>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026"/>
          <p:cNvPicPr>
            <a:picLocks noChangeAspect="1" noChangeArrowheads="1"/>
          </p:cNvPicPr>
          <p:nvPr/>
        </p:nvPicPr>
        <p:blipFill>
          <a:blip r:embed="rId2" cstate="print"/>
          <a:srcRect/>
          <a:stretch>
            <a:fillRect/>
          </a:stretch>
        </p:blipFill>
        <p:spPr bwMode="auto">
          <a:xfrm>
            <a:off x="4114800" y="1752600"/>
            <a:ext cx="3733800" cy="3179763"/>
          </a:xfrm>
          <a:prstGeom prst="rect">
            <a:avLst/>
          </a:prstGeom>
          <a:noFill/>
          <a:ln w="9525">
            <a:noFill/>
            <a:miter lim="800000"/>
            <a:headEnd/>
            <a:tailEnd/>
          </a:ln>
        </p:spPr>
      </p:pic>
      <p:sp>
        <p:nvSpPr>
          <p:cNvPr id="70659" name="Rectangle 1027"/>
          <p:cNvSpPr>
            <a:spLocks noChangeArrowheads="1"/>
          </p:cNvSpPr>
          <p:nvPr/>
        </p:nvSpPr>
        <p:spPr bwMode="auto">
          <a:xfrm>
            <a:off x="5562600" y="457200"/>
            <a:ext cx="2514600" cy="1006475"/>
          </a:xfrm>
          <a:prstGeom prst="rect">
            <a:avLst/>
          </a:prstGeom>
          <a:noFill/>
          <a:ln w="9525">
            <a:noFill/>
            <a:miter lim="800000"/>
            <a:headEnd/>
            <a:tailEnd/>
          </a:ln>
          <a:effectLst/>
        </p:spPr>
        <p:txBody>
          <a:bodyPr>
            <a:spAutoFit/>
          </a:bodyPr>
          <a:lstStyle/>
          <a:p>
            <a:pPr eaLnBrk="0" hangingPunct="0">
              <a:spcBef>
                <a:spcPct val="50000"/>
              </a:spcBef>
              <a:defRPr/>
            </a:pPr>
            <a:r>
              <a:rPr lang="pt-PT" sz="6000" dirty="0">
                <a:solidFill>
                  <a:srgbClr val="FFFF00"/>
                </a:solidFill>
                <a:effectLst>
                  <a:outerShdw blurRad="38100" dist="38100" dir="2700000" algn="tl">
                    <a:srgbClr val="000000"/>
                  </a:outerShdw>
                </a:effectLst>
                <a:cs typeface="+mn-cs"/>
              </a:rPr>
              <a:t>CAJU</a:t>
            </a:r>
          </a:p>
        </p:txBody>
      </p:sp>
      <p:pic>
        <p:nvPicPr>
          <p:cNvPr id="70660" name="Picture 1028"/>
          <p:cNvPicPr>
            <a:picLocks noChangeAspect="1" noChangeArrowheads="1"/>
          </p:cNvPicPr>
          <p:nvPr/>
        </p:nvPicPr>
        <p:blipFill>
          <a:blip r:embed="rId3" cstate="print"/>
          <a:srcRect/>
          <a:stretch>
            <a:fillRect/>
          </a:stretch>
        </p:blipFill>
        <p:spPr bwMode="auto">
          <a:xfrm>
            <a:off x="6553200" y="4191000"/>
            <a:ext cx="2232025" cy="2371725"/>
          </a:xfrm>
          <a:prstGeom prst="rect">
            <a:avLst/>
          </a:prstGeom>
          <a:noFill/>
          <a:ln w="9525">
            <a:noFill/>
            <a:miter lim="800000"/>
            <a:headEnd/>
            <a:tailEnd/>
          </a:ln>
        </p:spPr>
      </p:pic>
      <p:pic>
        <p:nvPicPr>
          <p:cNvPr id="70661" name="Picture 1029" descr="1758_011"/>
          <p:cNvPicPr>
            <a:picLocks noChangeAspect="1" noChangeArrowheads="1"/>
          </p:cNvPicPr>
          <p:nvPr/>
        </p:nvPicPr>
        <p:blipFill>
          <a:blip r:embed="rId4" cstate="print"/>
          <a:srcRect/>
          <a:stretch>
            <a:fillRect/>
          </a:stretch>
        </p:blipFill>
        <p:spPr bwMode="auto">
          <a:xfrm>
            <a:off x="0" y="0"/>
            <a:ext cx="46355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0661"/>
                                        </p:tgtEl>
                                        <p:attrNameLst>
                                          <p:attrName>style.visibility</p:attrName>
                                        </p:attrNameLst>
                                      </p:cBhvr>
                                      <p:to>
                                        <p:strVal val="visible"/>
                                      </p:to>
                                    </p:set>
                                    <p:anim calcmode="lin" valueType="num">
                                      <p:cBhvr additive="base">
                                        <p:cTn id="7" dur="500" fill="hold"/>
                                        <p:tgtEl>
                                          <p:spTgt spid="70661"/>
                                        </p:tgtEl>
                                        <p:attrNameLst>
                                          <p:attrName>ppt_x</p:attrName>
                                        </p:attrNameLst>
                                      </p:cBhvr>
                                      <p:tavLst>
                                        <p:tav tm="0">
                                          <p:val>
                                            <p:strVal val="0-#ppt_w/2"/>
                                          </p:val>
                                        </p:tav>
                                        <p:tav tm="100000">
                                          <p:val>
                                            <p:strVal val="#ppt_x"/>
                                          </p:val>
                                        </p:tav>
                                      </p:tavLst>
                                    </p:anim>
                                    <p:anim calcmode="lin" valueType="num">
                                      <p:cBhvr additive="base">
                                        <p:cTn id="8" dur="500" fill="hold"/>
                                        <p:tgtEl>
                                          <p:spTgt spid="7066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0658"/>
                                        </p:tgtEl>
                                        <p:attrNameLst>
                                          <p:attrName>style.visibility</p:attrName>
                                        </p:attrNameLst>
                                      </p:cBhvr>
                                      <p:to>
                                        <p:strVal val="visible"/>
                                      </p:to>
                                    </p:set>
                                    <p:anim calcmode="lin" valueType="num">
                                      <p:cBhvr additive="base">
                                        <p:cTn id="13" dur="500" fill="hold"/>
                                        <p:tgtEl>
                                          <p:spTgt spid="70658"/>
                                        </p:tgtEl>
                                        <p:attrNameLst>
                                          <p:attrName>ppt_x</p:attrName>
                                        </p:attrNameLst>
                                      </p:cBhvr>
                                      <p:tavLst>
                                        <p:tav tm="0">
                                          <p:val>
                                            <p:strVal val="0-#ppt_w/2"/>
                                          </p:val>
                                        </p:tav>
                                        <p:tav tm="100000">
                                          <p:val>
                                            <p:strVal val="#ppt_x"/>
                                          </p:val>
                                        </p:tav>
                                      </p:tavLst>
                                    </p:anim>
                                    <p:anim calcmode="lin" valueType="num">
                                      <p:cBhvr additive="base">
                                        <p:cTn id="14" dur="500" fill="hold"/>
                                        <p:tgtEl>
                                          <p:spTgt spid="7065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0660"/>
                                        </p:tgtEl>
                                        <p:attrNameLst>
                                          <p:attrName>style.visibility</p:attrName>
                                        </p:attrNameLst>
                                      </p:cBhvr>
                                      <p:to>
                                        <p:strVal val="visible"/>
                                      </p:to>
                                    </p:set>
                                    <p:anim calcmode="lin" valueType="num">
                                      <p:cBhvr additive="base">
                                        <p:cTn id="19" dur="500" fill="hold"/>
                                        <p:tgtEl>
                                          <p:spTgt spid="70660"/>
                                        </p:tgtEl>
                                        <p:attrNameLst>
                                          <p:attrName>ppt_x</p:attrName>
                                        </p:attrNameLst>
                                      </p:cBhvr>
                                      <p:tavLst>
                                        <p:tav tm="0">
                                          <p:val>
                                            <p:strVal val="0-#ppt_w/2"/>
                                          </p:val>
                                        </p:tav>
                                        <p:tav tm="100000">
                                          <p:val>
                                            <p:strVal val="#ppt_x"/>
                                          </p:val>
                                        </p:tav>
                                      </p:tavLst>
                                    </p:anim>
                                    <p:anim calcmode="lin" valueType="num">
                                      <p:cBhvr additive="base">
                                        <p:cTn id="20" dur="500" fill="hold"/>
                                        <p:tgtEl>
                                          <p:spTgt spid="7066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0659"/>
                                        </p:tgtEl>
                                        <p:attrNameLst>
                                          <p:attrName>style.visibility</p:attrName>
                                        </p:attrNameLst>
                                      </p:cBhvr>
                                      <p:to>
                                        <p:strVal val="visible"/>
                                      </p:to>
                                    </p:set>
                                    <p:anim calcmode="lin" valueType="num">
                                      <p:cBhvr additive="base">
                                        <p:cTn id="25" dur="500" fill="hold"/>
                                        <p:tgtEl>
                                          <p:spTgt spid="70659"/>
                                        </p:tgtEl>
                                        <p:attrNameLst>
                                          <p:attrName>ppt_x</p:attrName>
                                        </p:attrNameLst>
                                      </p:cBhvr>
                                      <p:tavLst>
                                        <p:tav tm="0">
                                          <p:val>
                                            <p:strVal val="0-#ppt_w/2"/>
                                          </p:val>
                                        </p:tav>
                                        <p:tav tm="100000">
                                          <p:val>
                                            <p:strVal val="#ppt_x"/>
                                          </p:val>
                                        </p:tav>
                                      </p:tavLst>
                                    </p:anim>
                                    <p:anim calcmode="lin" valueType="num">
                                      <p:cBhvr additive="base">
                                        <p:cTn id="26" dur="500" fill="hold"/>
                                        <p:tgtEl>
                                          <p:spTgt spid="706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Posição do Número do Diapositivo 3"/>
          <p:cNvSpPr>
            <a:spLocks noGrp="1"/>
          </p:cNvSpPr>
          <p:nvPr>
            <p:ph type="sldNum" sz="quarter" idx="12"/>
          </p:nvPr>
        </p:nvSpPr>
        <p:spPr/>
        <p:txBody>
          <a:bodyPr/>
          <a:lstStyle/>
          <a:p>
            <a:pPr>
              <a:defRPr/>
            </a:pPr>
            <a:fld id="{849698C4-75C8-4F42-A4DC-64DF9FED6A59}" type="slidenum">
              <a:rPr lang="pt-PT"/>
              <a:pPr>
                <a:defRPr/>
              </a:pPr>
              <a:t>121</a:t>
            </a:fld>
            <a:endParaRPr lang="pt-PT"/>
          </a:p>
        </p:txBody>
      </p:sp>
      <p:pic>
        <p:nvPicPr>
          <p:cNvPr id="123907" name="Picture 2" descr="C:\Os meus documentos\As minhas imagens\lena\Produtos Tropicais\Algodão\Gossypiumperennial.jpg"/>
          <p:cNvPicPr>
            <a:picLocks noChangeAspect="1" noChangeArrowheads="1"/>
          </p:cNvPicPr>
          <p:nvPr/>
        </p:nvPicPr>
        <p:blipFill>
          <a:blip r:embed="rId2" cstate="print"/>
          <a:srcRect/>
          <a:stretch>
            <a:fillRect/>
          </a:stretch>
        </p:blipFill>
        <p:spPr bwMode="auto">
          <a:xfrm>
            <a:off x="0" y="228600"/>
            <a:ext cx="4572000" cy="2755900"/>
          </a:xfrm>
          <a:prstGeom prst="rect">
            <a:avLst/>
          </a:prstGeom>
          <a:noFill/>
          <a:ln w="9525">
            <a:noFill/>
            <a:miter lim="800000"/>
            <a:headEnd/>
            <a:tailEnd/>
          </a:ln>
        </p:spPr>
      </p:pic>
      <p:pic>
        <p:nvPicPr>
          <p:cNvPr id="123908" name="Picture 3" descr="ma`o"/>
          <p:cNvPicPr>
            <a:picLocks noChangeAspect="1" noChangeArrowheads="1"/>
          </p:cNvPicPr>
          <p:nvPr/>
        </p:nvPicPr>
        <p:blipFill>
          <a:blip r:embed="rId3" cstate="print"/>
          <a:srcRect/>
          <a:stretch>
            <a:fillRect/>
          </a:stretch>
        </p:blipFill>
        <p:spPr bwMode="auto">
          <a:xfrm>
            <a:off x="4929188" y="214313"/>
            <a:ext cx="3779837" cy="2632075"/>
          </a:xfrm>
          <a:prstGeom prst="rect">
            <a:avLst/>
          </a:prstGeom>
          <a:noFill/>
          <a:ln w="9525">
            <a:noFill/>
            <a:miter lim="800000"/>
            <a:headEnd/>
            <a:tailEnd/>
          </a:ln>
        </p:spPr>
      </p:pic>
      <p:grpSp>
        <p:nvGrpSpPr>
          <p:cNvPr id="123909" name="Group 4"/>
          <p:cNvGrpSpPr>
            <a:grpSpLocks/>
          </p:cNvGrpSpPr>
          <p:nvPr/>
        </p:nvGrpSpPr>
        <p:grpSpPr bwMode="auto">
          <a:xfrm>
            <a:off x="5715000" y="2865438"/>
            <a:ext cx="2690813" cy="563562"/>
            <a:chOff x="-78" y="0"/>
            <a:chExt cx="2277" cy="485"/>
          </a:xfrm>
        </p:grpSpPr>
        <p:sp>
          <p:nvSpPr>
            <p:cNvPr id="123913" name="Rectangle 5"/>
            <p:cNvSpPr>
              <a:spLocks noChangeArrowheads="1"/>
            </p:cNvSpPr>
            <p:nvPr/>
          </p:nvSpPr>
          <p:spPr bwMode="auto">
            <a:xfrm>
              <a:off x="0" y="0"/>
              <a:ext cx="2199" cy="290"/>
            </a:xfrm>
            <a:prstGeom prst="rect">
              <a:avLst/>
            </a:prstGeom>
            <a:noFill/>
            <a:ln w="9525">
              <a:noFill/>
              <a:miter lim="800000"/>
              <a:headEnd/>
              <a:tailEnd/>
            </a:ln>
          </p:spPr>
          <p:txBody>
            <a:bodyPr anchor="ctr">
              <a:spAutoFit/>
            </a:bodyPr>
            <a:lstStyle/>
            <a:p>
              <a:r>
                <a:rPr lang="pt-PT" sz="1600"/>
                <a:t>Gossypium sandvicense</a:t>
              </a:r>
            </a:p>
          </p:txBody>
        </p:sp>
        <p:sp>
          <p:nvSpPr>
            <p:cNvPr id="123914" name="Rectangle 6"/>
            <p:cNvSpPr>
              <a:spLocks noChangeArrowheads="1"/>
            </p:cNvSpPr>
            <p:nvPr/>
          </p:nvSpPr>
          <p:spPr bwMode="auto">
            <a:xfrm>
              <a:off x="-78" y="91"/>
              <a:ext cx="156" cy="394"/>
            </a:xfrm>
            <a:prstGeom prst="rect">
              <a:avLst/>
            </a:prstGeom>
            <a:noFill/>
            <a:ln w="9525">
              <a:noFill/>
              <a:miter lim="800000"/>
              <a:headEnd/>
              <a:tailEnd/>
            </a:ln>
          </p:spPr>
          <p:txBody>
            <a:bodyPr anchor="ctr">
              <a:spAutoFit/>
            </a:bodyPr>
            <a:lstStyle/>
            <a:p>
              <a:r>
                <a:rPr lang="pt-PT"/>
                <a:t> </a:t>
              </a:r>
            </a:p>
          </p:txBody>
        </p:sp>
      </p:grpSp>
      <p:pic>
        <p:nvPicPr>
          <p:cNvPr id="123910" name="Picture 7" descr="A mature cotton plant"/>
          <p:cNvPicPr>
            <a:picLocks noChangeAspect="1" noChangeArrowheads="1"/>
          </p:cNvPicPr>
          <p:nvPr/>
        </p:nvPicPr>
        <p:blipFill>
          <a:blip r:embed="rId4" cstate="print"/>
          <a:srcRect/>
          <a:stretch>
            <a:fillRect/>
          </a:stretch>
        </p:blipFill>
        <p:spPr bwMode="auto">
          <a:xfrm>
            <a:off x="0" y="3121025"/>
            <a:ext cx="4572000" cy="3073400"/>
          </a:xfrm>
          <a:prstGeom prst="rect">
            <a:avLst/>
          </a:prstGeom>
          <a:noFill/>
          <a:ln w="9525">
            <a:noFill/>
            <a:miter lim="800000"/>
            <a:headEnd/>
            <a:tailEnd/>
          </a:ln>
        </p:spPr>
      </p:pic>
      <p:pic>
        <p:nvPicPr>
          <p:cNvPr id="123911" name="Picture 9" descr="http://www.al-labs-plains.com/images/tissueanalysis/cotton.gif"/>
          <p:cNvPicPr>
            <a:picLocks noChangeAspect="1" noChangeArrowheads="1"/>
          </p:cNvPicPr>
          <p:nvPr/>
        </p:nvPicPr>
        <p:blipFill>
          <a:blip r:embed="rId5" cstate="print"/>
          <a:srcRect/>
          <a:stretch>
            <a:fillRect/>
          </a:stretch>
        </p:blipFill>
        <p:spPr bwMode="auto">
          <a:xfrm>
            <a:off x="6553200" y="3429000"/>
            <a:ext cx="2052638" cy="2781300"/>
          </a:xfrm>
          <a:prstGeom prst="rect">
            <a:avLst/>
          </a:prstGeom>
          <a:noFill/>
          <a:ln w="9525">
            <a:noFill/>
            <a:miter lim="800000"/>
            <a:headEnd/>
            <a:tailEnd/>
          </a:ln>
        </p:spPr>
      </p:pic>
      <p:sp>
        <p:nvSpPr>
          <p:cNvPr id="12" name="Rectangle 16"/>
          <p:cNvSpPr>
            <a:spLocks noChangeArrowheads="1"/>
          </p:cNvSpPr>
          <p:nvPr/>
        </p:nvSpPr>
        <p:spPr bwMode="auto">
          <a:xfrm>
            <a:off x="2571750" y="5643563"/>
            <a:ext cx="4329113" cy="1016000"/>
          </a:xfrm>
          <a:prstGeom prst="rect">
            <a:avLst/>
          </a:prstGeom>
          <a:noFill/>
          <a:ln w="9525">
            <a:noFill/>
            <a:miter lim="800000"/>
            <a:headEnd/>
            <a:tailEnd/>
          </a:ln>
          <a:effectLst/>
        </p:spPr>
        <p:txBody>
          <a:bodyPr>
            <a:spAutoFit/>
          </a:bodyPr>
          <a:lstStyle/>
          <a:p>
            <a:pPr eaLnBrk="0" hangingPunct="0">
              <a:spcBef>
                <a:spcPct val="50000"/>
              </a:spcBef>
              <a:defRPr/>
            </a:pPr>
            <a:r>
              <a:rPr lang="pt-PT" sz="6000" dirty="0">
                <a:solidFill>
                  <a:srgbClr val="FFFF00"/>
                </a:solidFill>
                <a:effectLst>
                  <a:outerShdw blurRad="38100" dist="38100" dir="2700000" algn="tl">
                    <a:srgbClr val="000000"/>
                  </a:outerShdw>
                </a:effectLst>
                <a:cs typeface="+mn-cs"/>
              </a:rPr>
              <a:t>ALGODÃO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Posição do Número do Diapositivo 3"/>
          <p:cNvSpPr>
            <a:spLocks noGrp="1"/>
          </p:cNvSpPr>
          <p:nvPr>
            <p:ph type="sldNum" sz="quarter" idx="12"/>
          </p:nvPr>
        </p:nvSpPr>
        <p:spPr/>
        <p:txBody>
          <a:bodyPr/>
          <a:lstStyle/>
          <a:p>
            <a:pPr>
              <a:defRPr/>
            </a:pPr>
            <a:fld id="{3C0C97BA-533F-4F02-8E34-BB87D9B0324D}" type="slidenum">
              <a:rPr lang="pt-PT"/>
              <a:pPr>
                <a:defRPr/>
              </a:pPr>
              <a:t>122</a:t>
            </a:fld>
            <a:endParaRPr lang="pt-PT"/>
          </a:p>
        </p:txBody>
      </p:sp>
      <p:sp>
        <p:nvSpPr>
          <p:cNvPr id="124931" name="Text Box 2"/>
          <p:cNvSpPr txBox="1">
            <a:spLocks noChangeArrowheads="1"/>
          </p:cNvSpPr>
          <p:nvPr/>
        </p:nvSpPr>
        <p:spPr bwMode="auto">
          <a:xfrm>
            <a:off x="0" y="0"/>
            <a:ext cx="9144000" cy="4211638"/>
          </a:xfrm>
          <a:prstGeom prst="rect">
            <a:avLst/>
          </a:prstGeom>
          <a:noFill/>
          <a:ln w="9525">
            <a:noFill/>
            <a:miter lim="800000"/>
            <a:headEnd/>
            <a:tailEnd/>
          </a:ln>
        </p:spPr>
        <p:txBody>
          <a:bodyPr>
            <a:spAutoFit/>
          </a:bodyPr>
          <a:lstStyle/>
          <a:p>
            <a:r>
              <a:rPr lang="pt-PT" sz="1800"/>
              <a:t>Flores:</a:t>
            </a:r>
          </a:p>
          <a:p>
            <a:pPr>
              <a:buFontTx/>
              <a:buChar char="-"/>
            </a:pPr>
            <a:r>
              <a:rPr lang="pt-PT" sz="1800"/>
              <a:t>3 brácteas, dentadas, verdes;</a:t>
            </a:r>
          </a:p>
          <a:p>
            <a:pPr>
              <a:buFontTx/>
              <a:buChar char="-"/>
            </a:pPr>
            <a:r>
              <a:rPr lang="pt-PT" sz="1800"/>
              <a:t>Cálice com 5 sépalas soldadas entre si;</a:t>
            </a:r>
          </a:p>
          <a:p>
            <a:pPr>
              <a:buFontTx/>
              <a:buChar char="-"/>
            </a:pPr>
            <a:r>
              <a:rPr lang="pt-PT" sz="1800"/>
              <a:t>Corola de 5 pétalas de cor branco-creme a amarelo, algumas vezes com mancha vermelha na base;</a:t>
            </a:r>
          </a:p>
          <a:p>
            <a:endParaRPr lang="pt-PT" sz="1800"/>
          </a:p>
          <a:p>
            <a:endParaRPr lang="pt-PT" sz="1800"/>
          </a:p>
          <a:p>
            <a:pPr>
              <a:buFontTx/>
              <a:buChar char="-"/>
            </a:pPr>
            <a:endParaRPr lang="pt-PT" sz="1800"/>
          </a:p>
          <a:p>
            <a:pPr>
              <a:buFontTx/>
              <a:buChar char="-"/>
            </a:pPr>
            <a:endParaRPr lang="pt-PT" sz="1800"/>
          </a:p>
          <a:p>
            <a:endParaRPr lang="pt-PT" sz="1800"/>
          </a:p>
          <a:p>
            <a:endParaRPr lang="pt-PT" sz="1800"/>
          </a:p>
          <a:p>
            <a:endParaRPr lang="pt-PT" sz="1800"/>
          </a:p>
          <a:p>
            <a:endParaRPr lang="pt-PT" sz="1800"/>
          </a:p>
          <a:p>
            <a:pPr>
              <a:buFontTx/>
              <a:buChar char="-"/>
            </a:pPr>
            <a:endParaRPr lang="pt-PT" sz="1800"/>
          </a:p>
          <a:p>
            <a:pPr>
              <a:buFontTx/>
              <a:buChar char="-"/>
            </a:pPr>
            <a:endParaRPr lang="pt-PT" sz="1800"/>
          </a:p>
        </p:txBody>
      </p:sp>
      <p:pic>
        <p:nvPicPr>
          <p:cNvPr id="124932" name="Picture 5" descr="C:\Os meus documentos\As minhas imagens\lena\Produtos Tropicais\Algodão\cottonflw.jpg"/>
          <p:cNvPicPr>
            <a:picLocks noChangeAspect="1" noChangeArrowheads="1"/>
          </p:cNvPicPr>
          <p:nvPr/>
        </p:nvPicPr>
        <p:blipFill>
          <a:blip r:embed="rId2" cstate="print"/>
          <a:srcRect/>
          <a:stretch>
            <a:fillRect/>
          </a:stretch>
        </p:blipFill>
        <p:spPr bwMode="auto">
          <a:xfrm>
            <a:off x="76200" y="1744663"/>
            <a:ext cx="5029200" cy="3368675"/>
          </a:xfrm>
          <a:prstGeom prst="rect">
            <a:avLst/>
          </a:prstGeom>
          <a:noFill/>
          <a:ln w="9525">
            <a:noFill/>
            <a:miter lim="800000"/>
            <a:headEnd/>
            <a:tailEnd/>
          </a:ln>
        </p:spPr>
      </p:pic>
      <p:pic>
        <p:nvPicPr>
          <p:cNvPr id="124933" name="Picture 6" descr="C:\Os meus documentos\As minhas imagens\lena\Produtos Tropicais\Algodão\Gossyp12.jpg"/>
          <p:cNvPicPr>
            <a:picLocks noChangeAspect="1" noChangeArrowheads="1"/>
          </p:cNvPicPr>
          <p:nvPr/>
        </p:nvPicPr>
        <p:blipFill>
          <a:blip r:embed="rId3" cstate="print"/>
          <a:srcRect/>
          <a:stretch>
            <a:fillRect/>
          </a:stretch>
        </p:blipFill>
        <p:spPr bwMode="auto">
          <a:xfrm>
            <a:off x="5181600" y="1428750"/>
            <a:ext cx="3429000" cy="2571750"/>
          </a:xfrm>
          <a:prstGeom prst="rect">
            <a:avLst/>
          </a:prstGeom>
          <a:noFill/>
          <a:ln w="9525">
            <a:noFill/>
            <a:miter lim="800000"/>
            <a:headEnd/>
            <a:tailEnd/>
          </a:ln>
        </p:spPr>
      </p:pic>
      <p:pic>
        <p:nvPicPr>
          <p:cNvPr id="124934" name="Picture 7" descr="C:\Os meus documentos\As minhas imagens\lena\Produtos Tropicais\Algodão\Gossyp10.jpg"/>
          <p:cNvPicPr>
            <a:picLocks noChangeAspect="1" noChangeArrowheads="1"/>
          </p:cNvPicPr>
          <p:nvPr/>
        </p:nvPicPr>
        <p:blipFill>
          <a:blip r:embed="rId4" cstate="print"/>
          <a:srcRect/>
          <a:stretch>
            <a:fillRect/>
          </a:stretch>
        </p:blipFill>
        <p:spPr bwMode="auto">
          <a:xfrm>
            <a:off x="5181600" y="3733800"/>
            <a:ext cx="3429000" cy="2571750"/>
          </a:xfrm>
          <a:prstGeom prst="rect">
            <a:avLst/>
          </a:prstGeom>
          <a:noFill/>
          <a:ln w="9525">
            <a:noFill/>
            <a:miter lim="800000"/>
            <a:headEnd/>
            <a:tailEnd/>
          </a:ln>
        </p:spPr>
      </p:pic>
      <p:pic>
        <p:nvPicPr>
          <p:cNvPr id="124935" name="Picture 8" descr="C:\Os meus documentos\As minhas imagens\lena\Produtos Tropicais\Algodão\Garbor01.jpg"/>
          <p:cNvPicPr>
            <a:picLocks noChangeAspect="1" noChangeArrowheads="1"/>
          </p:cNvPicPr>
          <p:nvPr/>
        </p:nvPicPr>
        <p:blipFill>
          <a:blip r:embed="rId5" cstate="print"/>
          <a:srcRect/>
          <a:stretch>
            <a:fillRect/>
          </a:stretch>
        </p:blipFill>
        <p:spPr bwMode="auto">
          <a:xfrm>
            <a:off x="228600" y="4495800"/>
            <a:ext cx="2209800" cy="1657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Posição do Número do Diapositivo 3"/>
          <p:cNvSpPr>
            <a:spLocks noGrp="1"/>
          </p:cNvSpPr>
          <p:nvPr>
            <p:ph type="sldNum" sz="quarter" idx="12"/>
          </p:nvPr>
        </p:nvSpPr>
        <p:spPr/>
        <p:txBody>
          <a:bodyPr/>
          <a:lstStyle/>
          <a:p>
            <a:pPr>
              <a:defRPr/>
            </a:pPr>
            <a:fld id="{720D4A44-D5A1-4D96-93C1-48C24A5FC44C}" type="slidenum">
              <a:rPr lang="pt-PT"/>
              <a:pPr>
                <a:defRPr/>
              </a:pPr>
              <a:t>123</a:t>
            </a:fld>
            <a:endParaRPr lang="pt-PT"/>
          </a:p>
        </p:txBody>
      </p:sp>
      <p:pic>
        <p:nvPicPr>
          <p:cNvPr id="125955" name="Picture 3" descr="http://web.odu.edu/webroot/instr/sci/plant.nsf/files/005098.jpg/$FILE/005098.jpg"/>
          <p:cNvPicPr>
            <a:picLocks noChangeAspect="1" noChangeArrowheads="1"/>
          </p:cNvPicPr>
          <p:nvPr/>
        </p:nvPicPr>
        <p:blipFill>
          <a:blip r:embed="rId2" cstate="print"/>
          <a:srcRect/>
          <a:stretch>
            <a:fillRect/>
          </a:stretch>
        </p:blipFill>
        <p:spPr bwMode="auto">
          <a:xfrm>
            <a:off x="381000" y="381000"/>
            <a:ext cx="5119688" cy="3441700"/>
          </a:xfrm>
          <a:prstGeom prst="rect">
            <a:avLst/>
          </a:prstGeom>
          <a:noFill/>
          <a:ln w="9525">
            <a:noFill/>
            <a:miter lim="800000"/>
            <a:headEnd/>
            <a:tailEnd/>
          </a:ln>
        </p:spPr>
      </p:pic>
      <p:pic>
        <p:nvPicPr>
          <p:cNvPr id="125956" name="Picture 4" descr="C:\Os meus documentos\As minhas imagens\lena\Produtos Tropicais\Algodão\cottfiber.jpg"/>
          <p:cNvPicPr>
            <a:picLocks noChangeAspect="1" noChangeArrowheads="1"/>
          </p:cNvPicPr>
          <p:nvPr/>
        </p:nvPicPr>
        <p:blipFill>
          <a:blip r:embed="rId3" cstate="print"/>
          <a:srcRect/>
          <a:stretch>
            <a:fillRect/>
          </a:stretch>
        </p:blipFill>
        <p:spPr bwMode="auto">
          <a:xfrm>
            <a:off x="5549900" y="304800"/>
            <a:ext cx="3594100" cy="5486400"/>
          </a:xfrm>
          <a:prstGeom prst="rect">
            <a:avLst/>
          </a:prstGeom>
          <a:noFill/>
          <a:ln w="9525">
            <a:noFill/>
            <a:miter lim="800000"/>
            <a:headEnd/>
            <a:tailEnd/>
          </a:ln>
        </p:spPr>
      </p:pic>
      <p:pic>
        <p:nvPicPr>
          <p:cNvPr id="125957" name="Picture 2" descr="C:\Os meus documentos\As minhas imagens\lena\Produtos Tropicais\Algodão\cotton.jpg"/>
          <p:cNvPicPr>
            <a:picLocks noChangeAspect="1" noChangeArrowheads="1"/>
          </p:cNvPicPr>
          <p:nvPr/>
        </p:nvPicPr>
        <p:blipFill>
          <a:blip r:embed="rId4" cstate="print"/>
          <a:srcRect/>
          <a:stretch>
            <a:fillRect/>
          </a:stretch>
        </p:blipFill>
        <p:spPr bwMode="auto">
          <a:xfrm>
            <a:off x="2895600" y="3429000"/>
            <a:ext cx="2457450" cy="2627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osição do Número do Diapositivo 3"/>
          <p:cNvSpPr>
            <a:spLocks noGrp="1"/>
          </p:cNvSpPr>
          <p:nvPr>
            <p:ph type="sldNum" sz="quarter" idx="12"/>
          </p:nvPr>
        </p:nvSpPr>
        <p:spPr/>
        <p:txBody>
          <a:bodyPr/>
          <a:lstStyle/>
          <a:p>
            <a:pPr>
              <a:defRPr/>
            </a:pPr>
            <a:fld id="{F031B9BA-038F-4EEB-A4B0-69A97D594E8B}" type="slidenum">
              <a:rPr lang="pt-PT"/>
              <a:pPr>
                <a:defRPr/>
              </a:pPr>
              <a:t>124</a:t>
            </a:fld>
            <a:endParaRPr lang="pt-PT"/>
          </a:p>
        </p:txBody>
      </p:sp>
      <p:pic>
        <p:nvPicPr>
          <p:cNvPr id="126979" name="Picture 2" descr="C:\Os meus documentos\As minhas imagens\lena\Produtos Tropicais\Algodão\equipamento\Gossypiumseeds.jpg"/>
          <p:cNvPicPr>
            <a:picLocks noChangeAspect="1" noChangeArrowheads="1"/>
          </p:cNvPicPr>
          <p:nvPr/>
        </p:nvPicPr>
        <p:blipFill>
          <a:blip r:embed="rId2" cstate="print"/>
          <a:srcRect/>
          <a:stretch>
            <a:fillRect/>
          </a:stretch>
        </p:blipFill>
        <p:spPr bwMode="auto">
          <a:xfrm>
            <a:off x="381000" y="0"/>
            <a:ext cx="4953000" cy="3411538"/>
          </a:xfrm>
          <a:prstGeom prst="rect">
            <a:avLst/>
          </a:prstGeom>
          <a:noFill/>
          <a:ln w="9525">
            <a:noFill/>
            <a:miter lim="800000"/>
            <a:headEnd/>
            <a:tailEnd/>
          </a:ln>
        </p:spPr>
      </p:pic>
      <p:pic>
        <p:nvPicPr>
          <p:cNvPr id="126980" name="Picture 3" descr="C:\Os meus documentos\As minhas imagens\lena\Produtos Tropicais\Algodão\cg_cottonseed&amp;lint.jpg"/>
          <p:cNvPicPr>
            <a:picLocks noChangeAspect="1" noChangeArrowheads="1"/>
          </p:cNvPicPr>
          <p:nvPr/>
        </p:nvPicPr>
        <p:blipFill>
          <a:blip r:embed="rId3" cstate="print"/>
          <a:srcRect/>
          <a:stretch>
            <a:fillRect/>
          </a:stretch>
        </p:blipFill>
        <p:spPr bwMode="auto">
          <a:xfrm>
            <a:off x="3962400" y="3387725"/>
            <a:ext cx="4876800" cy="2836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osição do Número do Diapositivo 3"/>
          <p:cNvSpPr>
            <a:spLocks noGrp="1"/>
          </p:cNvSpPr>
          <p:nvPr>
            <p:ph type="sldNum" sz="quarter" idx="12"/>
          </p:nvPr>
        </p:nvSpPr>
        <p:spPr/>
        <p:txBody>
          <a:bodyPr/>
          <a:lstStyle/>
          <a:p>
            <a:pPr>
              <a:defRPr/>
            </a:pPr>
            <a:fld id="{85E72C96-CD8E-4195-805D-94B04CE90265}" type="slidenum">
              <a:rPr lang="pt-PT"/>
              <a:pPr>
                <a:defRPr/>
              </a:pPr>
              <a:t>125</a:t>
            </a:fld>
            <a:endParaRPr lang="pt-PT"/>
          </a:p>
        </p:txBody>
      </p:sp>
      <p:pic>
        <p:nvPicPr>
          <p:cNvPr id="128003" name="Picture 4" descr="C:\Os meus documentos\As minhas imagens\lena\Produtos Tropicais\Algodão\cotton b.jpg"/>
          <p:cNvPicPr>
            <a:picLocks noChangeAspect="1" noChangeArrowheads="1"/>
          </p:cNvPicPr>
          <p:nvPr/>
        </p:nvPicPr>
        <p:blipFill>
          <a:blip r:embed="rId2" cstate="print"/>
          <a:srcRect/>
          <a:stretch>
            <a:fillRect/>
          </a:stretch>
        </p:blipFill>
        <p:spPr bwMode="auto">
          <a:xfrm>
            <a:off x="4760913" y="0"/>
            <a:ext cx="4179887" cy="4953000"/>
          </a:xfrm>
          <a:prstGeom prst="rect">
            <a:avLst/>
          </a:prstGeom>
          <a:noFill/>
          <a:ln w="9525">
            <a:noFill/>
            <a:miter lim="800000"/>
            <a:headEnd/>
            <a:tailEnd/>
          </a:ln>
        </p:spPr>
      </p:pic>
      <p:pic>
        <p:nvPicPr>
          <p:cNvPr id="128004" name="Picture 6" descr="C:\Os meus documentos\As minhas imagens\lena\Produtos Tropicais\Algodão\equipamento\NMdef.jpg"/>
          <p:cNvPicPr>
            <a:picLocks noChangeAspect="1" noChangeArrowheads="1"/>
          </p:cNvPicPr>
          <p:nvPr/>
        </p:nvPicPr>
        <p:blipFill>
          <a:blip r:embed="rId3" cstate="print"/>
          <a:srcRect/>
          <a:stretch>
            <a:fillRect/>
          </a:stretch>
        </p:blipFill>
        <p:spPr bwMode="auto">
          <a:xfrm>
            <a:off x="0" y="1219200"/>
            <a:ext cx="4876800" cy="2778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Posição do Número do Diapositivo 3"/>
          <p:cNvSpPr>
            <a:spLocks noGrp="1"/>
          </p:cNvSpPr>
          <p:nvPr>
            <p:ph type="sldNum" sz="quarter" idx="12"/>
          </p:nvPr>
        </p:nvSpPr>
        <p:spPr/>
        <p:txBody>
          <a:bodyPr/>
          <a:lstStyle/>
          <a:p>
            <a:pPr>
              <a:defRPr/>
            </a:pPr>
            <a:fld id="{08D80F3C-DB0A-428F-9C7F-19578F885BD5}" type="slidenum">
              <a:rPr lang="pt-PT"/>
              <a:pPr>
                <a:defRPr/>
              </a:pPr>
              <a:t>126</a:t>
            </a:fld>
            <a:endParaRPr lang="pt-PT"/>
          </a:p>
        </p:txBody>
      </p:sp>
      <p:pic>
        <p:nvPicPr>
          <p:cNvPr id="129027" name="Picture 13" descr="C:\Os meus documentos\As minhas imagens\lena\Produtos Tropicais\Algodão\algodao brasil.jpg"/>
          <p:cNvPicPr>
            <a:picLocks noChangeAspect="1" noChangeArrowheads="1"/>
          </p:cNvPicPr>
          <p:nvPr/>
        </p:nvPicPr>
        <p:blipFill>
          <a:blip r:embed="rId2" cstate="print"/>
          <a:srcRect/>
          <a:stretch>
            <a:fillRect/>
          </a:stretch>
        </p:blipFill>
        <p:spPr bwMode="auto">
          <a:xfrm>
            <a:off x="4191000" y="295275"/>
            <a:ext cx="4486275" cy="3133725"/>
          </a:xfrm>
          <a:prstGeom prst="rect">
            <a:avLst/>
          </a:prstGeom>
          <a:noFill/>
          <a:ln w="9525">
            <a:noFill/>
            <a:miter lim="800000"/>
            <a:headEnd/>
            <a:tailEnd/>
          </a:ln>
        </p:spPr>
      </p:pic>
      <p:pic>
        <p:nvPicPr>
          <p:cNvPr id="129028" name="Picture 15" descr="C:\Os meus documentos\As minhas imagens\lena\Produtos Tropicais\Algodão\recolha.jpg"/>
          <p:cNvPicPr>
            <a:picLocks noChangeAspect="1" noChangeArrowheads="1"/>
          </p:cNvPicPr>
          <p:nvPr/>
        </p:nvPicPr>
        <p:blipFill>
          <a:blip r:embed="rId3" cstate="print"/>
          <a:srcRect/>
          <a:stretch>
            <a:fillRect/>
          </a:stretch>
        </p:blipFill>
        <p:spPr bwMode="auto">
          <a:xfrm>
            <a:off x="4191000" y="3382963"/>
            <a:ext cx="4495800" cy="2725737"/>
          </a:xfrm>
          <a:prstGeom prst="rect">
            <a:avLst/>
          </a:prstGeom>
          <a:noFill/>
          <a:ln w="9525">
            <a:noFill/>
            <a:miter lim="800000"/>
            <a:headEnd/>
            <a:tailEnd/>
          </a:ln>
        </p:spPr>
      </p:pic>
      <p:sp>
        <p:nvSpPr>
          <p:cNvPr id="129029" name="Text Box 16"/>
          <p:cNvSpPr txBox="1">
            <a:spLocks noChangeArrowheads="1"/>
          </p:cNvSpPr>
          <p:nvPr/>
        </p:nvSpPr>
        <p:spPr bwMode="auto">
          <a:xfrm>
            <a:off x="228600" y="838200"/>
            <a:ext cx="1835150" cy="366713"/>
          </a:xfrm>
          <a:prstGeom prst="rect">
            <a:avLst/>
          </a:prstGeom>
          <a:noFill/>
          <a:ln w="9525">
            <a:noFill/>
            <a:miter lim="800000"/>
            <a:headEnd/>
            <a:tailEnd/>
          </a:ln>
        </p:spPr>
        <p:txBody>
          <a:bodyPr wrap="none">
            <a:spAutoFit/>
          </a:bodyPr>
          <a:lstStyle/>
          <a:p>
            <a:r>
              <a:rPr lang="pt-PT" sz="1800"/>
              <a:t>Colheita manual</a:t>
            </a:r>
          </a:p>
        </p:txBody>
      </p:sp>
      <p:pic>
        <p:nvPicPr>
          <p:cNvPr id="129030" name="Picture 18" descr="C:\Os meus documentos\As minhas imagens\lena\Produtos Tropicais\Algodão\equipamento\nc28_colheita_de_algodao nicaragua.jpg"/>
          <p:cNvPicPr>
            <a:picLocks noChangeAspect="1" noChangeArrowheads="1"/>
          </p:cNvPicPr>
          <p:nvPr/>
        </p:nvPicPr>
        <p:blipFill>
          <a:blip r:embed="rId4" cstate="print"/>
          <a:srcRect/>
          <a:stretch>
            <a:fillRect/>
          </a:stretch>
        </p:blipFill>
        <p:spPr bwMode="auto">
          <a:xfrm>
            <a:off x="0" y="2514600"/>
            <a:ext cx="3886200" cy="2630488"/>
          </a:xfrm>
          <a:prstGeom prst="rect">
            <a:avLst/>
          </a:prstGeom>
          <a:noFill/>
          <a:ln w="9525">
            <a:noFill/>
            <a:miter lim="800000"/>
            <a:headEnd/>
            <a:tailEnd/>
          </a:ln>
        </p:spPr>
      </p:pic>
      <p:sp>
        <p:nvSpPr>
          <p:cNvPr id="129031" name="Text Box 19"/>
          <p:cNvSpPr txBox="1">
            <a:spLocks noChangeArrowheads="1"/>
          </p:cNvSpPr>
          <p:nvPr/>
        </p:nvSpPr>
        <p:spPr bwMode="auto">
          <a:xfrm>
            <a:off x="0" y="5181600"/>
            <a:ext cx="1374775" cy="366713"/>
          </a:xfrm>
          <a:prstGeom prst="rect">
            <a:avLst/>
          </a:prstGeom>
          <a:noFill/>
          <a:ln w="9525">
            <a:noFill/>
            <a:miter lim="800000"/>
            <a:headEnd/>
            <a:tailEnd/>
          </a:ln>
        </p:spPr>
        <p:txBody>
          <a:bodyPr>
            <a:spAutoFit/>
          </a:bodyPr>
          <a:lstStyle/>
          <a:p>
            <a:r>
              <a:rPr lang="pt-PT" sz="1800"/>
              <a:t>Nicarágua</a:t>
            </a:r>
          </a:p>
        </p:txBody>
      </p:sp>
      <p:sp>
        <p:nvSpPr>
          <p:cNvPr id="129032" name="Text Box 20"/>
          <p:cNvSpPr txBox="1">
            <a:spLocks noChangeArrowheads="1"/>
          </p:cNvSpPr>
          <p:nvPr/>
        </p:nvSpPr>
        <p:spPr bwMode="auto">
          <a:xfrm>
            <a:off x="3276600" y="5715000"/>
            <a:ext cx="914400" cy="366713"/>
          </a:xfrm>
          <a:prstGeom prst="rect">
            <a:avLst/>
          </a:prstGeom>
          <a:noFill/>
          <a:ln w="9525">
            <a:noFill/>
            <a:miter lim="800000"/>
            <a:headEnd/>
            <a:tailEnd/>
          </a:ln>
        </p:spPr>
        <p:txBody>
          <a:bodyPr>
            <a:spAutoFit/>
          </a:bodyPr>
          <a:lstStyle/>
          <a:p>
            <a:r>
              <a:rPr lang="pt-PT" sz="1800"/>
              <a:t>África</a:t>
            </a:r>
          </a:p>
        </p:txBody>
      </p:sp>
      <p:sp>
        <p:nvSpPr>
          <p:cNvPr id="129033" name="Text Box 21"/>
          <p:cNvSpPr txBox="1">
            <a:spLocks noChangeArrowheads="1"/>
          </p:cNvSpPr>
          <p:nvPr/>
        </p:nvSpPr>
        <p:spPr bwMode="auto">
          <a:xfrm>
            <a:off x="3071813" y="428625"/>
            <a:ext cx="928687" cy="366713"/>
          </a:xfrm>
          <a:prstGeom prst="rect">
            <a:avLst/>
          </a:prstGeom>
          <a:noFill/>
          <a:ln w="9525">
            <a:noFill/>
            <a:miter lim="800000"/>
            <a:headEnd/>
            <a:tailEnd/>
          </a:ln>
        </p:spPr>
        <p:txBody>
          <a:bodyPr>
            <a:spAutoFit/>
          </a:bodyPr>
          <a:lstStyle/>
          <a:p>
            <a:r>
              <a:rPr lang="pt-PT" sz="1800"/>
              <a:t>Brasil</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Posição do Número do Diapositivo 3"/>
          <p:cNvSpPr>
            <a:spLocks noGrp="1"/>
          </p:cNvSpPr>
          <p:nvPr>
            <p:ph type="sldNum" sz="quarter" idx="12"/>
          </p:nvPr>
        </p:nvSpPr>
        <p:spPr/>
        <p:txBody>
          <a:bodyPr/>
          <a:lstStyle/>
          <a:p>
            <a:pPr>
              <a:defRPr/>
            </a:pPr>
            <a:fld id="{B1C0B1E5-ACE7-4397-A1C9-37D1153BA309}" type="slidenum">
              <a:rPr lang="pt-PT"/>
              <a:pPr>
                <a:defRPr/>
              </a:pPr>
              <a:t>127</a:t>
            </a:fld>
            <a:endParaRPr lang="pt-PT"/>
          </a:p>
        </p:txBody>
      </p:sp>
      <p:pic>
        <p:nvPicPr>
          <p:cNvPr id="130051" name="Picture 3" descr="C:\Os meus documentos\As minhas imagens\lena\Produtos Tropicais\Algodão\stripped082a.jpg"/>
          <p:cNvPicPr>
            <a:picLocks noChangeAspect="1" noChangeArrowheads="1"/>
          </p:cNvPicPr>
          <p:nvPr/>
        </p:nvPicPr>
        <p:blipFill>
          <a:blip r:embed="rId2" cstate="print"/>
          <a:srcRect/>
          <a:stretch>
            <a:fillRect/>
          </a:stretch>
        </p:blipFill>
        <p:spPr bwMode="auto">
          <a:xfrm>
            <a:off x="4800600" y="2841625"/>
            <a:ext cx="4038600" cy="3321050"/>
          </a:xfrm>
          <a:prstGeom prst="rect">
            <a:avLst/>
          </a:prstGeom>
          <a:noFill/>
          <a:ln w="9525">
            <a:noFill/>
            <a:miter lim="800000"/>
            <a:headEnd/>
            <a:tailEnd/>
          </a:ln>
        </p:spPr>
      </p:pic>
      <p:sp>
        <p:nvSpPr>
          <p:cNvPr id="130052" name="Text Box 4"/>
          <p:cNvSpPr txBox="1">
            <a:spLocks noChangeArrowheads="1"/>
          </p:cNvSpPr>
          <p:nvPr/>
        </p:nvSpPr>
        <p:spPr bwMode="auto">
          <a:xfrm>
            <a:off x="457200" y="381000"/>
            <a:ext cx="3028950" cy="366713"/>
          </a:xfrm>
          <a:prstGeom prst="rect">
            <a:avLst/>
          </a:prstGeom>
          <a:noFill/>
          <a:ln w="9525">
            <a:noFill/>
            <a:miter lim="800000"/>
            <a:headEnd/>
            <a:tailEnd/>
          </a:ln>
        </p:spPr>
        <p:txBody>
          <a:bodyPr wrap="none">
            <a:spAutoFit/>
          </a:bodyPr>
          <a:lstStyle/>
          <a:p>
            <a:r>
              <a:rPr lang="pt-PT" sz="1800"/>
              <a:t>Colheita mecânica - stripper</a:t>
            </a:r>
          </a:p>
        </p:txBody>
      </p:sp>
      <p:pic>
        <p:nvPicPr>
          <p:cNvPr id="130053" name="Picture 6" descr="C:\Os meus documentos\As minhas imagens\lena\Produtos Tropicais\Algodão\colheita\TN_Stripper2.jpg"/>
          <p:cNvPicPr>
            <a:picLocks noChangeAspect="1" noChangeArrowheads="1"/>
          </p:cNvPicPr>
          <p:nvPr/>
        </p:nvPicPr>
        <p:blipFill>
          <a:blip r:embed="rId3" cstate="print"/>
          <a:srcRect/>
          <a:stretch>
            <a:fillRect/>
          </a:stretch>
        </p:blipFill>
        <p:spPr bwMode="auto">
          <a:xfrm>
            <a:off x="762000" y="1143000"/>
            <a:ext cx="3371850" cy="4572000"/>
          </a:xfrm>
          <a:prstGeom prst="rect">
            <a:avLst/>
          </a:prstGeom>
          <a:noFill/>
          <a:ln w="9525">
            <a:noFill/>
            <a:miter lim="800000"/>
            <a:headEnd/>
            <a:tailEnd/>
          </a:ln>
        </p:spPr>
      </p:pic>
      <p:pic>
        <p:nvPicPr>
          <p:cNvPr id="130054" name="Picture 7" descr="C:\Os meus documentos\As minhas imagens\lena\Produtos Tropicais\Algodão\colheita\TN_Field6.jpg"/>
          <p:cNvPicPr>
            <a:picLocks noChangeAspect="1" noChangeArrowheads="1"/>
          </p:cNvPicPr>
          <p:nvPr/>
        </p:nvPicPr>
        <p:blipFill>
          <a:blip r:embed="rId4" cstate="print"/>
          <a:srcRect/>
          <a:stretch>
            <a:fillRect/>
          </a:stretch>
        </p:blipFill>
        <p:spPr bwMode="auto">
          <a:xfrm>
            <a:off x="4876800" y="0"/>
            <a:ext cx="3733800" cy="2792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osição do Número do Diapositivo 3"/>
          <p:cNvSpPr>
            <a:spLocks noGrp="1"/>
          </p:cNvSpPr>
          <p:nvPr>
            <p:ph type="sldNum" sz="quarter" idx="12"/>
          </p:nvPr>
        </p:nvSpPr>
        <p:spPr/>
        <p:txBody>
          <a:bodyPr/>
          <a:lstStyle/>
          <a:p>
            <a:pPr>
              <a:defRPr/>
            </a:pPr>
            <a:fld id="{FF078321-0017-4FED-BAD4-197646DC8168}" type="slidenum">
              <a:rPr lang="pt-PT"/>
              <a:pPr>
                <a:defRPr/>
              </a:pPr>
              <a:t>128</a:t>
            </a:fld>
            <a:endParaRPr lang="pt-PT"/>
          </a:p>
        </p:txBody>
      </p:sp>
      <p:pic>
        <p:nvPicPr>
          <p:cNvPr id="131075" name="Picture 2" descr="C:\Os meus documentos\As minhas imagens\lena\Produtos Tropicais\Algodão\2 itaq.jpg"/>
          <p:cNvPicPr>
            <a:picLocks noChangeAspect="1" noChangeArrowheads="1"/>
          </p:cNvPicPr>
          <p:nvPr/>
        </p:nvPicPr>
        <p:blipFill>
          <a:blip r:embed="rId2" cstate="print"/>
          <a:srcRect/>
          <a:stretch>
            <a:fillRect/>
          </a:stretch>
        </p:blipFill>
        <p:spPr bwMode="auto">
          <a:xfrm>
            <a:off x="381000" y="0"/>
            <a:ext cx="5143500" cy="3429000"/>
          </a:xfrm>
          <a:prstGeom prst="rect">
            <a:avLst/>
          </a:prstGeom>
          <a:noFill/>
          <a:ln w="9525">
            <a:noFill/>
            <a:miter lim="800000"/>
            <a:headEnd/>
            <a:tailEnd/>
          </a:ln>
        </p:spPr>
      </p:pic>
      <p:pic>
        <p:nvPicPr>
          <p:cNvPr id="131076" name="Picture 3" descr="C:\Os meus documentos\As minhas imagens\lena\Produtos Tropicais\Algodão\3.jpg"/>
          <p:cNvPicPr>
            <a:picLocks noChangeAspect="1" noChangeArrowheads="1"/>
          </p:cNvPicPr>
          <p:nvPr/>
        </p:nvPicPr>
        <p:blipFill>
          <a:blip r:embed="rId3" cstate="print"/>
          <a:srcRect/>
          <a:stretch>
            <a:fillRect/>
          </a:stretch>
        </p:blipFill>
        <p:spPr bwMode="auto">
          <a:xfrm>
            <a:off x="2971800" y="2895600"/>
            <a:ext cx="514350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2" cstate="print"/>
          <a:srcRect l="10700" t="13407" r="8829" b="6250"/>
          <a:stretch>
            <a:fillRect/>
          </a:stretch>
        </p:blipFill>
        <p:spPr bwMode="auto">
          <a:xfrm>
            <a:off x="-14597" y="0"/>
            <a:ext cx="9158597" cy="6858000"/>
          </a:xfrm>
          <a:prstGeom prst="rect">
            <a:avLst/>
          </a:prstGeom>
          <a:noFill/>
          <a:ln w="9525">
            <a:noFill/>
            <a:miter lim="800000"/>
            <a:headEnd/>
            <a:tailEnd/>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ítulo 1"/>
          <p:cNvSpPr>
            <a:spLocks noGrp="1"/>
          </p:cNvSpPr>
          <p:nvPr>
            <p:ph type="title"/>
          </p:nvPr>
        </p:nvSpPr>
        <p:spPr/>
        <p:txBody>
          <a:bodyPr/>
          <a:lstStyle/>
          <a:p>
            <a:endParaRPr lang="pt-PT" smtClean="0"/>
          </a:p>
        </p:txBody>
      </p:sp>
      <p:sp>
        <p:nvSpPr>
          <p:cNvPr id="132099" name="Marcador de Posição de Conteúdo 2"/>
          <p:cNvSpPr>
            <a:spLocks noGrp="1"/>
          </p:cNvSpPr>
          <p:nvPr>
            <p:ph idx="1"/>
          </p:nvPr>
        </p:nvSpPr>
        <p:spPr/>
        <p:txBody>
          <a:bodyPr/>
          <a:lstStyle/>
          <a:p>
            <a:endParaRPr lang="pt-PT" smtClean="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ítulo 1"/>
          <p:cNvSpPr>
            <a:spLocks noGrp="1"/>
          </p:cNvSpPr>
          <p:nvPr>
            <p:ph type="title"/>
          </p:nvPr>
        </p:nvSpPr>
        <p:spPr/>
        <p:txBody>
          <a:bodyPr/>
          <a:lstStyle/>
          <a:p>
            <a:endParaRPr lang="pt-PT" smtClean="0"/>
          </a:p>
        </p:txBody>
      </p:sp>
      <p:sp>
        <p:nvSpPr>
          <p:cNvPr id="133123" name="Marcador de Posição de Conteúdo 2"/>
          <p:cNvSpPr>
            <a:spLocks noGrp="1"/>
          </p:cNvSpPr>
          <p:nvPr>
            <p:ph idx="1"/>
          </p:nvPr>
        </p:nvSpPr>
        <p:spPr/>
        <p:txBody>
          <a:bodyPr/>
          <a:lstStyle/>
          <a:p>
            <a:endParaRPr lang="pt-PT" smtClean="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ítulo 1"/>
          <p:cNvSpPr>
            <a:spLocks noGrp="1"/>
          </p:cNvSpPr>
          <p:nvPr>
            <p:ph type="title"/>
          </p:nvPr>
        </p:nvSpPr>
        <p:spPr/>
        <p:txBody>
          <a:bodyPr/>
          <a:lstStyle/>
          <a:p>
            <a:endParaRPr lang="pt-PT" smtClean="0"/>
          </a:p>
        </p:txBody>
      </p:sp>
      <p:sp>
        <p:nvSpPr>
          <p:cNvPr id="134147" name="Marcador de Posição de Conteúdo 2"/>
          <p:cNvSpPr>
            <a:spLocks noGrp="1"/>
          </p:cNvSpPr>
          <p:nvPr>
            <p:ph idx="1"/>
          </p:nvPr>
        </p:nvSpPr>
        <p:spPr/>
        <p:txBody>
          <a:bodyPr/>
          <a:lstStyle/>
          <a:p>
            <a:endParaRPr lang="pt-PT" smtClean="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ítulo 1"/>
          <p:cNvSpPr>
            <a:spLocks noGrp="1"/>
          </p:cNvSpPr>
          <p:nvPr>
            <p:ph type="title"/>
          </p:nvPr>
        </p:nvSpPr>
        <p:spPr/>
        <p:txBody>
          <a:bodyPr/>
          <a:lstStyle/>
          <a:p>
            <a:endParaRPr lang="pt-PT" smtClean="0"/>
          </a:p>
        </p:txBody>
      </p:sp>
      <p:sp>
        <p:nvSpPr>
          <p:cNvPr id="135171" name="Marcador de Posição de Conteúdo 2"/>
          <p:cNvSpPr>
            <a:spLocks noGrp="1"/>
          </p:cNvSpPr>
          <p:nvPr>
            <p:ph idx="1"/>
          </p:nvPr>
        </p:nvSpPr>
        <p:spPr/>
        <p:txBody>
          <a:bodyPr/>
          <a:lstStyle/>
          <a:p>
            <a:endParaRPr lang="pt-PT" smtClean="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1026"/>
          <p:cNvSpPr txBox="1">
            <a:spLocks noChangeArrowheads="1"/>
          </p:cNvSpPr>
          <p:nvPr/>
        </p:nvSpPr>
        <p:spPr bwMode="auto">
          <a:xfrm>
            <a:off x="250825" y="1125538"/>
            <a:ext cx="8642350" cy="5492750"/>
          </a:xfrm>
          <a:prstGeom prst="rect">
            <a:avLst/>
          </a:prstGeom>
          <a:noFill/>
          <a:ln w="9525">
            <a:noFill/>
            <a:miter lim="800000"/>
            <a:headEnd/>
            <a:tailEnd/>
          </a:ln>
        </p:spPr>
        <p:txBody>
          <a:bodyPr>
            <a:spAutoFit/>
          </a:bodyPr>
          <a:lstStyle/>
          <a:p>
            <a:pPr marL="285750" indent="-190500">
              <a:lnSpc>
                <a:spcPct val="150000"/>
              </a:lnSpc>
              <a:buClr>
                <a:srgbClr val="FF0066"/>
              </a:buClr>
              <a:buFont typeface="Wingdings" pitchFamily="2" charset="2"/>
              <a:buChar char="ü"/>
              <a:defRPr/>
            </a:pPr>
            <a:r>
              <a:rPr lang="pt-PT" sz="1800" i="0" dirty="0">
                <a:solidFill>
                  <a:srgbClr val="3366CC"/>
                </a:solidFill>
                <a:latin typeface="Arial" pitchFamily="34" charset="0"/>
                <a:cs typeface="+mn-cs"/>
              </a:rPr>
              <a:t>Reduzir exportação de matérias-primas</a:t>
            </a:r>
          </a:p>
          <a:p>
            <a:pPr marL="285750" indent="-190500">
              <a:lnSpc>
                <a:spcPct val="150000"/>
              </a:lnSpc>
              <a:buClr>
                <a:srgbClr val="FF0066"/>
              </a:buClr>
              <a:buFont typeface="Wingdings" pitchFamily="2" charset="2"/>
              <a:buChar char="ü"/>
              <a:defRPr/>
            </a:pPr>
            <a:r>
              <a:rPr lang="pt-PT" sz="1800" i="0" dirty="0">
                <a:solidFill>
                  <a:srgbClr val="3366CC"/>
                </a:solidFill>
                <a:latin typeface="Arial" pitchFamily="34" charset="0"/>
                <a:cs typeface="+mn-cs"/>
              </a:rPr>
              <a:t> Acrescentar Valor:</a:t>
            </a:r>
          </a:p>
          <a:p>
            <a:pPr marL="285750" indent="163513">
              <a:lnSpc>
                <a:spcPct val="150000"/>
              </a:lnSpc>
              <a:buClr>
                <a:srgbClr val="FF0066"/>
              </a:buClr>
              <a:defRPr/>
            </a:pPr>
            <a:r>
              <a:rPr lang="pt-PT" sz="1800" dirty="0">
                <a:solidFill>
                  <a:srgbClr val="0070C0"/>
                </a:solidFill>
                <a:cs typeface="+mn-cs"/>
              </a:rPr>
              <a:t>Cria oportunidades de negócio e gera maior rendimento</a:t>
            </a:r>
          </a:p>
          <a:p>
            <a:pPr marL="285750" indent="-190500">
              <a:lnSpc>
                <a:spcPct val="150000"/>
              </a:lnSpc>
              <a:buClr>
                <a:srgbClr val="FF0066"/>
              </a:buClr>
              <a:buFont typeface="Wingdings" pitchFamily="2" charset="2"/>
              <a:buChar char="ü"/>
              <a:defRPr/>
            </a:pPr>
            <a:r>
              <a:rPr lang="pt-PT" sz="1800" i="0" dirty="0">
                <a:solidFill>
                  <a:srgbClr val="3366CC"/>
                </a:solidFill>
                <a:latin typeface="Arial" pitchFamily="34" charset="0"/>
                <a:cs typeface="+mn-cs"/>
              </a:rPr>
              <a:t>Valorizar o excesso de produção</a:t>
            </a:r>
          </a:p>
          <a:p>
            <a:pPr marL="285750" indent="-190500">
              <a:lnSpc>
                <a:spcPct val="150000"/>
              </a:lnSpc>
              <a:buClr>
                <a:srgbClr val="FF0066"/>
              </a:buClr>
              <a:buFont typeface="Wingdings" pitchFamily="2" charset="2"/>
              <a:buChar char="ü"/>
              <a:defRPr/>
            </a:pPr>
            <a:r>
              <a:rPr lang="pt-PT" sz="1800" i="0" dirty="0">
                <a:solidFill>
                  <a:srgbClr val="3366CC"/>
                </a:solidFill>
                <a:latin typeface="Arial" pitchFamily="34" charset="0"/>
                <a:cs typeface="+mn-cs"/>
              </a:rPr>
              <a:t>Reduzir perdas pós-colheita</a:t>
            </a:r>
          </a:p>
          <a:p>
            <a:pPr marL="285750" indent="-190500">
              <a:lnSpc>
                <a:spcPct val="150000"/>
              </a:lnSpc>
              <a:buClr>
                <a:srgbClr val="FF0066"/>
              </a:buClr>
              <a:buFont typeface="Wingdings" pitchFamily="2" charset="2"/>
              <a:buChar char="ü"/>
              <a:defRPr/>
            </a:pPr>
            <a:r>
              <a:rPr lang="pt-PT" sz="1800" i="0" dirty="0">
                <a:solidFill>
                  <a:srgbClr val="3366CC"/>
                </a:solidFill>
                <a:latin typeface="Arial" pitchFamily="34" charset="0"/>
                <a:cs typeface="+mn-cs"/>
              </a:rPr>
              <a:t>aumentar o tempo de prateleira (</a:t>
            </a:r>
            <a:r>
              <a:rPr lang="pt-PT" sz="1800" dirty="0" err="1">
                <a:solidFill>
                  <a:srgbClr val="3366CC"/>
                </a:solidFill>
                <a:latin typeface="Arial" pitchFamily="34" charset="0"/>
                <a:cs typeface="+mn-cs"/>
              </a:rPr>
              <a:t>shelf-life</a:t>
            </a:r>
            <a:r>
              <a:rPr lang="pt-PT" sz="1800" i="0" dirty="0">
                <a:solidFill>
                  <a:srgbClr val="3366CC"/>
                </a:solidFill>
                <a:latin typeface="Arial" pitchFamily="34" charset="0"/>
                <a:cs typeface="+mn-cs"/>
              </a:rPr>
              <a:t>):</a:t>
            </a:r>
          </a:p>
          <a:p>
            <a:pPr indent="449263">
              <a:lnSpc>
                <a:spcPct val="150000"/>
              </a:lnSpc>
              <a:defRPr/>
            </a:pPr>
            <a:r>
              <a:rPr lang="pt-PT" sz="1800" dirty="0">
                <a:solidFill>
                  <a:srgbClr val="0070C0"/>
                </a:solidFill>
                <a:cs typeface="+mn-cs"/>
              </a:rPr>
              <a:t>- Reserva de alimentos para períodos de escassez</a:t>
            </a:r>
          </a:p>
          <a:p>
            <a:pPr indent="449263">
              <a:lnSpc>
                <a:spcPct val="150000"/>
              </a:lnSpc>
              <a:defRPr/>
            </a:pPr>
            <a:r>
              <a:rPr lang="pt-PT" sz="1800" dirty="0">
                <a:solidFill>
                  <a:srgbClr val="0070C0"/>
                </a:solidFill>
                <a:cs typeface="+mn-cs"/>
              </a:rPr>
              <a:t>- Fornecimento durante todo ano</a:t>
            </a:r>
          </a:p>
          <a:p>
            <a:pPr marL="285750" indent="-190500">
              <a:lnSpc>
                <a:spcPct val="150000"/>
              </a:lnSpc>
              <a:buClr>
                <a:srgbClr val="FF0066"/>
              </a:buClr>
              <a:buFont typeface="Wingdings" pitchFamily="2" charset="2"/>
              <a:buChar char="ü"/>
              <a:defRPr/>
            </a:pPr>
            <a:r>
              <a:rPr lang="pt-PT" sz="1800" i="0" dirty="0">
                <a:solidFill>
                  <a:srgbClr val="3366CC"/>
                </a:solidFill>
                <a:latin typeface="Arial" pitchFamily="34" charset="0"/>
                <a:cs typeface="+mn-cs"/>
              </a:rPr>
              <a:t>Emprego:</a:t>
            </a:r>
          </a:p>
          <a:p>
            <a:pPr marL="449263">
              <a:lnSpc>
                <a:spcPct val="150000"/>
              </a:lnSpc>
              <a:defRPr/>
            </a:pPr>
            <a:r>
              <a:rPr lang="pt-PT" sz="1800" dirty="0">
                <a:solidFill>
                  <a:srgbClr val="0070C0"/>
                </a:solidFill>
                <a:cs typeface="+mn-cs"/>
              </a:rPr>
              <a:t>fonte principal de emprego em zonas rurais, contribuindo até 60% de emprego em alguns países</a:t>
            </a:r>
          </a:p>
          <a:p>
            <a:pPr marL="285750" indent="-190500">
              <a:lnSpc>
                <a:spcPct val="150000"/>
              </a:lnSpc>
              <a:buClr>
                <a:srgbClr val="FF0066"/>
              </a:buClr>
              <a:buFont typeface="Wingdings" pitchFamily="2" charset="2"/>
              <a:buChar char="ü"/>
              <a:defRPr/>
            </a:pPr>
            <a:r>
              <a:rPr lang="pt-PT" sz="1800" i="0" dirty="0">
                <a:solidFill>
                  <a:srgbClr val="3366CC"/>
                </a:solidFill>
                <a:latin typeface="Arial" pitchFamily="34" charset="0"/>
                <a:cs typeface="+mn-cs"/>
              </a:rPr>
              <a:t>Reduzir dependência de outros países</a:t>
            </a:r>
          </a:p>
          <a:p>
            <a:pPr marL="285750" indent="-190500">
              <a:lnSpc>
                <a:spcPct val="150000"/>
              </a:lnSpc>
              <a:buClr>
                <a:srgbClr val="FF0066"/>
              </a:buClr>
              <a:defRPr/>
            </a:pPr>
            <a:endParaRPr lang="pt-PT" sz="1800" i="0" dirty="0">
              <a:solidFill>
                <a:srgbClr val="3366CC"/>
              </a:solidFill>
              <a:latin typeface="Arial" pitchFamily="34" charset="0"/>
              <a:cs typeface="+mn-cs"/>
            </a:endParaRPr>
          </a:p>
        </p:txBody>
      </p:sp>
      <p:sp>
        <p:nvSpPr>
          <p:cNvPr id="60421" name="Text Box 1029"/>
          <p:cNvSpPr txBox="1">
            <a:spLocks noChangeArrowheads="1"/>
          </p:cNvSpPr>
          <p:nvPr/>
        </p:nvSpPr>
        <p:spPr bwMode="auto">
          <a:xfrm>
            <a:off x="323850" y="188913"/>
            <a:ext cx="8610600" cy="846137"/>
          </a:xfrm>
          <a:prstGeom prst="rect">
            <a:avLst/>
          </a:prstGeom>
          <a:noFill/>
          <a:ln w="9525">
            <a:noFill/>
            <a:miter lim="800000"/>
            <a:headEnd/>
            <a:tailEnd/>
          </a:ln>
        </p:spPr>
        <p:txBody>
          <a:bodyPr>
            <a:spAutoFit/>
          </a:bodyPr>
          <a:lstStyle/>
          <a:p>
            <a:pPr algn="ctr"/>
            <a:r>
              <a:rPr lang="pt-PT"/>
              <a:t>TECNOLOGIA DOS PRODUTOS AGRÍCOLAS</a:t>
            </a:r>
          </a:p>
          <a:p>
            <a:pPr algn="ctr"/>
            <a:r>
              <a:rPr lang="pt-PT" sz="2000"/>
              <a:t>vantagens 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421"/>
                                        </p:tgtEl>
                                        <p:attrNameLst>
                                          <p:attrName>style.visibility</p:attrName>
                                        </p:attrNameLst>
                                      </p:cBhvr>
                                      <p:to>
                                        <p:strVal val="visible"/>
                                      </p:to>
                                    </p:set>
                                    <p:anim calcmode="lin" valueType="num">
                                      <p:cBhvr additive="base">
                                        <p:cTn id="7" dur="500" fill="hold"/>
                                        <p:tgtEl>
                                          <p:spTgt spid="60421"/>
                                        </p:tgtEl>
                                        <p:attrNameLst>
                                          <p:attrName>ppt_x</p:attrName>
                                        </p:attrNameLst>
                                      </p:cBhvr>
                                      <p:tavLst>
                                        <p:tav tm="0">
                                          <p:val>
                                            <p:strVal val="0-#ppt_w/2"/>
                                          </p:val>
                                        </p:tav>
                                        <p:tav tm="100000">
                                          <p:val>
                                            <p:strVal val="#ppt_x"/>
                                          </p:val>
                                        </p:tav>
                                      </p:tavLst>
                                    </p:anim>
                                    <p:anim calcmode="lin" valueType="num">
                                      <p:cBhvr additive="base">
                                        <p:cTn id="8" dur="500" fill="hold"/>
                                        <p:tgtEl>
                                          <p:spTgt spid="604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0418">
                                            <p:txEl>
                                              <p:pRg st="0" end="0"/>
                                            </p:txEl>
                                          </p:spTgt>
                                        </p:tgtEl>
                                        <p:attrNameLst>
                                          <p:attrName>style.visibility</p:attrName>
                                        </p:attrNameLst>
                                      </p:cBhvr>
                                      <p:to>
                                        <p:strVal val="visible"/>
                                      </p:to>
                                    </p:set>
                                    <p:anim calcmode="lin" valueType="num">
                                      <p:cBhvr additive="base">
                                        <p:cTn id="13" dur="500" fill="hold"/>
                                        <p:tgtEl>
                                          <p:spTgt spid="60418">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04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0418">
                                            <p:txEl>
                                              <p:pRg st="1" end="1"/>
                                            </p:txEl>
                                          </p:spTgt>
                                        </p:tgtEl>
                                        <p:attrNameLst>
                                          <p:attrName>style.visibility</p:attrName>
                                        </p:attrNameLst>
                                      </p:cBhvr>
                                      <p:to>
                                        <p:strVal val="visible"/>
                                      </p:to>
                                    </p:set>
                                    <p:anim calcmode="lin" valueType="num">
                                      <p:cBhvr additive="base">
                                        <p:cTn id="19" dur="500" fill="hold"/>
                                        <p:tgtEl>
                                          <p:spTgt spid="60418">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041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0418">
                                            <p:txEl>
                                              <p:pRg st="2" end="2"/>
                                            </p:txEl>
                                          </p:spTgt>
                                        </p:tgtEl>
                                        <p:attrNameLst>
                                          <p:attrName>style.visibility</p:attrName>
                                        </p:attrNameLst>
                                      </p:cBhvr>
                                      <p:to>
                                        <p:strVal val="visible"/>
                                      </p:to>
                                    </p:set>
                                    <p:anim calcmode="lin" valueType="num">
                                      <p:cBhvr additive="base">
                                        <p:cTn id="25" dur="500" fill="hold"/>
                                        <p:tgtEl>
                                          <p:spTgt spid="60418">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041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0418">
                                            <p:txEl>
                                              <p:pRg st="3" end="3"/>
                                            </p:txEl>
                                          </p:spTgt>
                                        </p:tgtEl>
                                        <p:attrNameLst>
                                          <p:attrName>style.visibility</p:attrName>
                                        </p:attrNameLst>
                                      </p:cBhvr>
                                      <p:to>
                                        <p:strVal val="visible"/>
                                      </p:to>
                                    </p:set>
                                    <p:anim calcmode="lin" valueType="num">
                                      <p:cBhvr additive="base">
                                        <p:cTn id="31" dur="500" fill="hold"/>
                                        <p:tgtEl>
                                          <p:spTgt spid="60418">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041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0418">
                                            <p:txEl>
                                              <p:pRg st="4" end="4"/>
                                            </p:txEl>
                                          </p:spTgt>
                                        </p:tgtEl>
                                        <p:attrNameLst>
                                          <p:attrName>style.visibility</p:attrName>
                                        </p:attrNameLst>
                                      </p:cBhvr>
                                      <p:to>
                                        <p:strVal val="visible"/>
                                      </p:to>
                                    </p:set>
                                    <p:anim calcmode="lin" valueType="num">
                                      <p:cBhvr additive="base">
                                        <p:cTn id="37" dur="500" fill="hold"/>
                                        <p:tgtEl>
                                          <p:spTgt spid="60418">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041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60418">
                                            <p:txEl>
                                              <p:pRg st="5" end="5"/>
                                            </p:txEl>
                                          </p:spTgt>
                                        </p:tgtEl>
                                        <p:attrNameLst>
                                          <p:attrName>style.visibility</p:attrName>
                                        </p:attrNameLst>
                                      </p:cBhvr>
                                      <p:to>
                                        <p:strVal val="visible"/>
                                      </p:to>
                                    </p:set>
                                    <p:anim calcmode="lin" valueType="num">
                                      <p:cBhvr additive="base">
                                        <p:cTn id="43" dur="500" fill="hold"/>
                                        <p:tgtEl>
                                          <p:spTgt spid="60418">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041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60418">
                                            <p:txEl>
                                              <p:pRg st="6" end="6"/>
                                            </p:txEl>
                                          </p:spTgt>
                                        </p:tgtEl>
                                        <p:attrNameLst>
                                          <p:attrName>style.visibility</p:attrName>
                                        </p:attrNameLst>
                                      </p:cBhvr>
                                      <p:to>
                                        <p:strVal val="visible"/>
                                      </p:to>
                                    </p:set>
                                    <p:anim calcmode="lin" valueType="num">
                                      <p:cBhvr additive="base">
                                        <p:cTn id="49" dur="500" fill="hold"/>
                                        <p:tgtEl>
                                          <p:spTgt spid="60418">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6041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60418">
                                            <p:txEl>
                                              <p:pRg st="7" end="7"/>
                                            </p:txEl>
                                          </p:spTgt>
                                        </p:tgtEl>
                                        <p:attrNameLst>
                                          <p:attrName>style.visibility</p:attrName>
                                        </p:attrNameLst>
                                      </p:cBhvr>
                                      <p:to>
                                        <p:strVal val="visible"/>
                                      </p:to>
                                    </p:set>
                                    <p:anim calcmode="lin" valueType="num">
                                      <p:cBhvr additive="base">
                                        <p:cTn id="55" dur="500" fill="hold"/>
                                        <p:tgtEl>
                                          <p:spTgt spid="60418">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60418">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60418">
                                            <p:txEl>
                                              <p:pRg st="8" end="8"/>
                                            </p:txEl>
                                          </p:spTgt>
                                        </p:tgtEl>
                                        <p:attrNameLst>
                                          <p:attrName>style.visibility</p:attrName>
                                        </p:attrNameLst>
                                      </p:cBhvr>
                                      <p:to>
                                        <p:strVal val="visible"/>
                                      </p:to>
                                    </p:set>
                                    <p:anim calcmode="lin" valueType="num">
                                      <p:cBhvr additive="base">
                                        <p:cTn id="61" dur="500" fill="hold"/>
                                        <p:tgtEl>
                                          <p:spTgt spid="60418">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60418">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60418">
                                            <p:txEl>
                                              <p:pRg st="9" end="9"/>
                                            </p:txEl>
                                          </p:spTgt>
                                        </p:tgtEl>
                                        <p:attrNameLst>
                                          <p:attrName>style.visibility</p:attrName>
                                        </p:attrNameLst>
                                      </p:cBhvr>
                                      <p:to>
                                        <p:strVal val="visible"/>
                                      </p:to>
                                    </p:set>
                                    <p:anim calcmode="lin" valueType="num">
                                      <p:cBhvr additive="base">
                                        <p:cTn id="67" dur="500" fill="hold"/>
                                        <p:tgtEl>
                                          <p:spTgt spid="60418">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60418">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60418">
                                            <p:txEl>
                                              <p:pRg st="10" end="10"/>
                                            </p:txEl>
                                          </p:spTgt>
                                        </p:tgtEl>
                                        <p:attrNameLst>
                                          <p:attrName>style.visibility</p:attrName>
                                        </p:attrNameLst>
                                      </p:cBhvr>
                                      <p:to>
                                        <p:strVal val="visible"/>
                                      </p:to>
                                    </p:set>
                                    <p:anim calcmode="lin" valueType="num">
                                      <p:cBhvr additive="base">
                                        <p:cTn id="73" dur="500" fill="hold"/>
                                        <p:tgtEl>
                                          <p:spTgt spid="60418">
                                            <p:txEl>
                                              <p:pRg st="10" end="10"/>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60418">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build="p" autoUpdateAnimBg="0"/>
      <p:bldP spid="60421"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ítulo 1"/>
          <p:cNvSpPr>
            <a:spLocks noGrp="1"/>
          </p:cNvSpPr>
          <p:nvPr>
            <p:ph type="title"/>
          </p:nvPr>
        </p:nvSpPr>
        <p:spPr>
          <a:xfrm>
            <a:off x="0" y="333375"/>
            <a:ext cx="9144000" cy="1143000"/>
          </a:xfrm>
        </p:spPr>
        <p:txBody>
          <a:bodyPr/>
          <a:lstStyle/>
          <a:p>
            <a:pPr eaLnBrk="1" hangingPunct="1">
              <a:defRPr/>
            </a:pPr>
            <a:r>
              <a:rPr lang="pt-PT" sz="2900" b="1" i="1" kern="1200" dirty="0" smtClean="0">
                <a:solidFill>
                  <a:srgbClr val="FFFFCC"/>
                </a:solidFill>
                <a:latin typeface="Albertus Extra Bold" pitchFamily="34" charset="0"/>
                <a:ea typeface="+mn-ea"/>
                <a:cs typeface="+mn-cs"/>
              </a:rPr>
              <a:t>TECNOLOGIA DOS PRODUTOS AGRÍCOLAS</a:t>
            </a:r>
            <a:br>
              <a:rPr lang="pt-PT" sz="2900" b="1" i="1" kern="1200" dirty="0" smtClean="0">
                <a:solidFill>
                  <a:srgbClr val="FFFFCC"/>
                </a:solidFill>
                <a:latin typeface="Albertus Extra Bold" pitchFamily="34" charset="0"/>
                <a:ea typeface="+mn-ea"/>
                <a:cs typeface="+mn-cs"/>
              </a:rPr>
            </a:br>
            <a:r>
              <a:rPr lang="pt-PT" sz="2000" b="1" i="1" kern="1200" dirty="0" smtClean="0">
                <a:solidFill>
                  <a:srgbClr val="FFFFCC"/>
                </a:solidFill>
                <a:latin typeface="Albertus Extra Bold" pitchFamily="34" charset="0"/>
                <a:ea typeface="+mn-ea"/>
                <a:cs typeface="+mn-cs"/>
              </a:rPr>
              <a:t>vantagens 2/2</a:t>
            </a:r>
            <a:endParaRPr lang="pt-PT" dirty="0" smtClean="0"/>
          </a:p>
        </p:txBody>
      </p:sp>
      <p:sp>
        <p:nvSpPr>
          <p:cNvPr id="28675" name="Marcador de Posição de Conteúdo 2"/>
          <p:cNvSpPr>
            <a:spLocks noGrp="1"/>
          </p:cNvSpPr>
          <p:nvPr>
            <p:ph idx="1"/>
          </p:nvPr>
        </p:nvSpPr>
        <p:spPr>
          <a:xfrm>
            <a:off x="755650" y="1484313"/>
            <a:ext cx="7772400" cy="5040312"/>
          </a:xfrm>
        </p:spPr>
        <p:txBody>
          <a:bodyPr/>
          <a:lstStyle/>
          <a:p>
            <a:pPr marL="285750" indent="-190500">
              <a:lnSpc>
                <a:spcPct val="150000"/>
              </a:lnSpc>
              <a:buClr>
                <a:srgbClr val="FF0066"/>
              </a:buClr>
              <a:buFont typeface="Wingdings" pitchFamily="2" charset="2"/>
              <a:buChar char="ü"/>
              <a:defRPr/>
            </a:pPr>
            <a:r>
              <a:rPr lang="pt-PT" sz="1800" b="1" dirty="0" smtClean="0">
                <a:solidFill>
                  <a:srgbClr val="0070C0"/>
                </a:solidFill>
                <a:latin typeface="Arial" pitchFamily="34" charset="0"/>
                <a:cs typeface="Arial" pitchFamily="34" charset="0"/>
              </a:rPr>
              <a:t>Diversificação:</a:t>
            </a:r>
          </a:p>
          <a:p>
            <a:pPr marL="285750" indent="-190500">
              <a:lnSpc>
                <a:spcPct val="150000"/>
              </a:lnSpc>
              <a:buClr>
                <a:srgbClr val="FF0066"/>
              </a:buClr>
              <a:defRPr/>
            </a:pPr>
            <a:r>
              <a:rPr lang="pt-PT" sz="1800" b="1" dirty="0" smtClean="0">
                <a:solidFill>
                  <a:srgbClr val="0070C0"/>
                </a:solidFill>
                <a:latin typeface="Arial" pitchFamily="34" charset="0"/>
                <a:cs typeface="Arial" pitchFamily="34" charset="0"/>
              </a:rPr>
              <a:t>- Aumenta a variedade da dieta alimentar</a:t>
            </a:r>
          </a:p>
          <a:p>
            <a:pPr marL="285750" indent="-190500">
              <a:lnSpc>
                <a:spcPct val="150000"/>
              </a:lnSpc>
              <a:buClr>
                <a:srgbClr val="FF0066"/>
              </a:buClr>
              <a:defRPr/>
            </a:pPr>
            <a:r>
              <a:rPr lang="pt-PT" sz="1800" b="1" dirty="0" smtClean="0">
                <a:solidFill>
                  <a:srgbClr val="0070C0"/>
                </a:solidFill>
                <a:latin typeface="Arial" pitchFamily="34" charset="0"/>
                <a:cs typeface="Arial" pitchFamily="34" charset="0"/>
              </a:rPr>
              <a:t>- mais variedade de produtos disponíveis no mercado</a:t>
            </a:r>
          </a:p>
          <a:p>
            <a:pPr>
              <a:lnSpc>
                <a:spcPct val="150000"/>
              </a:lnSpc>
              <a:buClr>
                <a:srgbClr val="FF0000"/>
              </a:buClr>
              <a:buFont typeface="Wingdings" pitchFamily="2" charset="2"/>
              <a:buChar char="ü"/>
              <a:defRPr/>
            </a:pPr>
            <a:r>
              <a:rPr lang="pt-PT" sz="1800" b="1" dirty="0" smtClean="0">
                <a:solidFill>
                  <a:srgbClr val="0070C0"/>
                </a:solidFill>
                <a:latin typeface="Arial" pitchFamily="34" charset="0"/>
                <a:cs typeface="Arial" pitchFamily="34" charset="0"/>
              </a:rPr>
              <a:t>Melhoria de qualidade (</a:t>
            </a:r>
            <a:r>
              <a:rPr lang="pt-PT" sz="1800" b="1" i="1" dirty="0" err="1" smtClean="0">
                <a:solidFill>
                  <a:srgbClr val="0070C0"/>
                </a:solidFill>
                <a:latin typeface="Arial" pitchFamily="34" charset="0"/>
                <a:cs typeface="Arial" pitchFamily="34" charset="0"/>
              </a:rPr>
              <a:t>flavour</a:t>
            </a:r>
            <a:r>
              <a:rPr lang="pt-PT" sz="1800" b="1" dirty="0" smtClean="0">
                <a:solidFill>
                  <a:srgbClr val="0070C0"/>
                </a:solidFill>
                <a:latin typeface="Arial" pitchFamily="34" charset="0"/>
                <a:cs typeface="Arial" pitchFamily="34" charset="0"/>
              </a:rPr>
              <a:t> e valor nutritivo): Melhora a qualidade de vida das populações (nutrição e saúde</a:t>
            </a:r>
          </a:p>
          <a:p>
            <a:pPr marL="285750" indent="-190500">
              <a:lnSpc>
                <a:spcPct val="150000"/>
              </a:lnSpc>
              <a:buClr>
                <a:srgbClr val="FF0066"/>
              </a:buClr>
              <a:buFont typeface="Wingdings" pitchFamily="2" charset="2"/>
              <a:buChar char="ü"/>
              <a:defRPr/>
            </a:pPr>
            <a:r>
              <a:rPr lang="pt-PT" sz="1800" b="1" dirty="0" smtClean="0">
                <a:solidFill>
                  <a:srgbClr val="0070C0"/>
                </a:solidFill>
                <a:latin typeface="Arial" pitchFamily="34" charset="0"/>
                <a:cs typeface="Arial" pitchFamily="34" charset="0"/>
              </a:rPr>
              <a:t>Facilitar transporte (massa e custos)</a:t>
            </a:r>
          </a:p>
          <a:p>
            <a:pPr marL="285750" indent="-190500">
              <a:lnSpc>
                <a:spcPct val="150000"/>
              </a:lnSpc>
              <a:buClr>
                <a:srgbClr val="FF0066"/>
              </a:buClr>
              <a:buFont typeface="Wingdings" pitchFamily="2" charset="2"/>
              <a:buChar char="ü"/>
              <a:defRPr/>
            </a:pPr>
            <a:r>
              <a:rPr lang="pt-PT" sz="1800" b="1" dirty="0" smtClean="0">
                <a:solidFill>
                  <a:srgbClr val="0070C0"/>
                </a:solidFill>
                <a:latin typeface="Arial" pitchFamily="34" charset="0"/>
                <a:cs typeface="Arial" pitchFamily="34" charset="0"/>
              </a:rPr>
              <a:t>Melhor utilização da terra</a:t>
            </a:r>
          </a:p>
          <a:p>
            <a:pPr marL="285750" indent="-190500">
              <a:lnSpc>
                <a:spcPct val="150000"/>
              </a:lnSpc>
              <a:buClr>
                <a:srgbClr val="FF0066"/>
              </a:buClr>
              <a:buFont typeface="Wingdings" pitchFamily="2" charset="2"/>
              <a:buChar char="ü"/>
              <a:defRPr/>
            </a:pPr>
            <a:r>
              <a:rPr lang="pt-PT" sz="1800" b="1" dirty="0" smtClean="0">
                <a:solidFill>
                  <a:srgbClr val="0070C0"/>
                </a:solidFill>
                <a:latin typeface="Arial" pitchFamily="34" charset="0"/>
                <a:cs typeface="Arial" pitchFamily="34" charset="0"/>
              </a:rPr>
              <a:t>Reduzir flutuações sazonais dos produtos no mercado</a:t>
            </a:r>
          </a:p>
          <a:p>
            <a:pPr marL="285750" indent="-190500">
              <a:lnSpc>
                <a:spcPct val="150000"/>
              </a:lnSpc>
              <a:buClr>
                <a:srgbClr val="FF0066"/>
              </a:buClr>
              <a:buFont typeface="Wingdings" pitchFamily="2" charset="2"/>
              <a:buChar char="ü"/>
              <a:defRPr/>
            </a:pPr>
            <a:r>
              <a:rPr lang="pt-PT" sz="1800" b="1" dirty="0" smtClean="0">
                <a:solidFill>
                  <a:srgbClr val="0070C0"/>
                </a:solidFill>
                <a:latin typeface="Arial" pitchFamily="34" charset="0"/>
                <a:cs typeface="Arial" pitchFamily="34" charset="0"/>
              </a:rPr>
              <a:t> Melhora as capacidades técnicas das populações (produção, gestão, e comercialização)</a:t>
            </a:r>
          </a:p>
          <a:p>
            <a:pPr>
              <a:lnSpc>
                <a:spcPct val="150000"/>
              </a:lnSpc>
              <a:buFontTx/>
              <a:buNone/>
              <a:defRPr/>
            </a:pPr>
            <a:endParaRPr lang="pt-PT" sz="1800" b="1"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5650" y="0"/>
            <a:ext cx="7772400" cy="1143000"/>
          </a:xfrm>
        </p:spPr>
        <p:txBody>
          <a:bodyPr/>
          <a:lstStyle/>
          <a:p>
            <a:pPr>
              <a:defRPr/>
            </a:pPr>
            <a:r>
              <a:rPr lang="pt-PT" sz="2800" b="1" i="1" kern="1200" dirty="0" smtClean="0">
                <a:solidFill>
                  <a:srgbClr val="FFFFCC"/>
                </a:solidFill>
                <a:latin typeface="Albertus Extra Bold" pitchFamily="34" charset="0"/>
              </a:rPr>
              <a:t>TECNOLOGIA DOS PRODUTOS AGRÍCOLAS</a:t>
            </a:r>
            <a:br>
              <a:rPr lang="pt-PT" sz="2800" b="1" i="1" kern="1200" dirty="0" smtClean="0">
                <a:solidFill>
                  <a:srgbClr val="FFFFCC"/>
                </a:solidFill>
                <a:latin typeface="Albertus Extra Bold" pitchFamily="34" charset="0"/>
              </a:rPr>
            </a:br>
            <a:r>
              <a:rPr lang="pt-PT" sz="2800" b="1" i="1" kern="1200" dirty="0" smtClean="0">
                <a:solidFill>
                  <a:srgbClr val="FFFFCC"/>
                </a:solidFill>
                <a:latin typeface="Albertus Extra Bold" pitchFamily="34" charset="0"/>
              </a:rPr>
              <a:t>constrangimentos 1/2</a:t>
            </a:r>
            <a:endParaRPr lang="pt-PT" sz="2800" dirty="0"/>
          </a:p>
        </p:txBody>
      </p:sp>
      <p:sp>
        <p:nvSpPr>
          <p:cNvPr id="5" name="Rectangle 3"/>
          <p:cNvSpPr txBox="1">
            <a:spLocks/>
          </p:cNvSpPr>
          <p:nvPr/>
        </p:nvSpPr>
        <p:spPr bwMode="auto">
          <a:xfrm>
            <a:off x="0" y="1341438"/>
            <a:ext cx="9144000" cy="5516562"/>
          </a:xfrm>
          <a:prstGeom prst="rect">
            <a:avLst/>
          </a:prstGeom>
          <a:noFill/>
          <a:ln w="9525">
            <a:noFill/>
            <a:miter lim="800000"/>
            <a:headEnd/>
            <a:tailEnd/>
          </a:ln>
        </p:spPr>
        <p:txBody>
          <a:bodyPr anchor="ctr"/>
          <a:lstStyle/>
          <a:p>
            <a:pPr algn="just" eaLnBrk="0" hangingPunct="0">
              <a:lnSpc>
                <a:spcPct val="80000"/>
              </a:lnSpc>
              <a:buClr>
                <a:srgbClr val="CC3300"/>
              </a:buClr>
              <a:defRPr/>
            </a:pPr>
            <a:r>
              <a:rPr lang="pt-PT" sz="1800" dirty="0">
                <a:solidFill>
                  <a:schemeClr val="tx1"/>
                </a:solidFill>
                <a:cs typeface="+mn-cs"/>
              </a:rPr>
              <a:t>Existem diversos constrangimentos mas as 3 áreas mais problemáticas são:</a:t>
            </a:r>
          </a:p>
          <a:p>
            <a:pPr algn="just" eaLnBrk="0" hangingPunct="0">
              <a:lnSpc>
                <a:spcPct val="80000"/>
              </a:lnSpc>
              <a:buClr>
                <a:srgbClr val="CC3300"/>
              </a:buClr>
              <a:defRPr/>
            </a:pPr>
            <a:endParaRPr lang="pt-PT" sz="2000" dirty="0">
              <a:solidFill>
                <a:schemeClr val="tx1"/>
              </a:solidFill>
              <a:cs typeface="+mn-cs"/>
            </a:endParaRPr>
          </a:p>
          <a:p>
            <a:pPr algn="just" eaLnBrk="0" hangingPunct="0">
              <a:lnSpc>
                <a:spcPct val="150000"/>
              </a:lnSpc>
              <a:buClr>
                <a:srgbClr val="CC3300"/>
              </a:buClr>
              <a:buFont typeface="Arial" pitchFamily="34" charset="0"/>
              <a:buChar char="►"/>
              <a:defRPr/>
            </a:pPr>
            <a:r>
              <a:rPr lang="pt-PT" sz="2000" i="0" kern="0" dirty="0">
                <a:solidFill>
                  <a:srgbClr val="0070C0"/>
                </a:solidFill>
                <a:latin typeface="Arial" pitchFamily="34" charset="0"/>
                <a:ea typeface="+mj-ea"/>
                <a:cs typeface="+mj-cs"/>
              </a:rPr>
              <a:t>Fontes da matéria-prima e planeamento da produção</a:t>
            </a:r>
          </a:p>
          <a:p>
            <a:pPr marL="449263" lvl="2" indent="-85725" algn="just" eaLnBrk="0" hangingPunct="0">
              <a:lnSpc>
                <a:spcPct val="150000"/>
              </a:lnSpc>
              <a:buClr>
                <a:srgbClr val="800000"/>
              </a:buClr>
              <a:buFont typeface="Wingdings" pitchFamily="2" charset="2"/>
              <a:buChar char="ü"/>
              <a:defRPr/>
            </a:pPr>
            <a:r>
              <a:rPr lang="pt-PT" sz="2000" b="0" i="0" kern="0" dirty="0">
                <a:solidFill>
                  <a:srgbClr val="0070C0"/>
                </a:solidFill>
                <a:latin typeface="Arial" pitchFamily="34" charset="0"/>
                <a:cs typeface="+mn-cs"/>
              </a:rPr>
              <a:t>Alimentos deterioram-se facilmente (acção do clima, pragas, doenças), nomeadamente durante o armazenamento </a:t>
            </a:r>
          </a:p>
          <a:p>
            <a:pPr marL="449263" lvl="2" indent="-85725" algn="just" eaLnBrk="0" hangingPunct="0">
              <a:lnSpc>
                <a:spcPct val="150000"/>
              </a:lnSpc>
              <a:buClr>
                <a:srgbClr val="800000"/>
              </a:buClr>
              <a:buFont typeface="Wingdings" pitchFamily="2" charset="2"/>
              <a:buChar char="ü"/>
              <a:defRPr/>
            </a:pPr>
            <a:r>
              <a:rPr lang="pt-PT" sz="2000" b="0" i="0" kern="0" dirty="0">
                <a:solidFill>
                  <a:srgbClr val="0070C0"/>
                </a:solidFill>
                <a:latin typeface="Arial" pitchFamily="34" charset="0"/>
                <a:cs typeface="+mn-cs"/>
              </a:rPr>
              <a:t>Sazonalidade das matérias-primas e dos produtos</a:t>
            </a:r>
          </a:p>
          <a:p>
            <a:pPr marL="449263" lvl="2" indent="-85725" algn="just" eaLnBrk="0" hangingPunct="0">
              <a:lnSpc>
                <a:spcPct val="150000"/>
              </a:lnSpc>
              <a:buClr>
                <a:srgbClr val="800000"/>
              </a:buClr>
              <a:buFont typeface="Wingdings" pitchFamily="2" charset="2"/>
              <a:buChar char="ü"/>
              <a:defRPr/>
            </a:pPr>
            <a:r>
              <a:rPr lang="pt-PT" sz="2000" b="0" i="0" kern="0" dirty="0">
                <a:solidFill>
                  <a:srgbClr val="0070C0"/>
                </a:solidFill>
                <a:latin typeface="Arial" pitchFamily="34" charset="0"/>
                <a:cs typeface="+mn-cs"/>
              </a:rPr>
              <a:t>Necessidade de programar adequadamente a produção </a:t>
            </a:r>
          </a:p>
          <a:p>
            <a:pPr marL="449263" lvl="2" indent="-85725" algn="just" eaLnBrk="0" hangingPunct="0">
              <a:lnSpc>
                <a:spcPct val="150000"/>
              </a:lnSpc>
              <a:buClr>
                <a:srgbClr val="800000"/>
              </a:buClr>
              <a:buFont typeface="Wingdings" pitchFamily="2" charset="2"/>
              <a:buChar char="ü"/>
              <a:defRPr/>
            </a:pPr>
            <a:r>
              <a:rPr lang="pt-PT" sz="2000" b="0" i="0" kern="0" dirty="0">
                <a:solidFill>
                  <a:srgbClr val="0070C0"/>
                </a:solidFill>
                <a:latin typeface="Arial" pitchFamily="34" charset="0"/>
                <a:cs typeface="+mn-cs"/>
              </a:rPr>
              <a:t>Escassez dos factores de produção (combustíveis, água, etc.)</a:t>
            </a:r>
          </a:p>
          <a:p>
            <a:pPr algn="just" eaLnBrk="0" hangingPunct="0">
              <a:lnSpc>
                <a:spcPct val="150000"/>
              </a:lnSpc>
              <a:buClr>
                <a:srgbClr val="CC3300"/>
              </a:buClr>
              <a:buFont typeface="Arial" pitchFamily="34" charset="0"/>
              <a:buChar char="►"/>
              <a:defRPr/>
            </a:pPr>
            <a:r>
              <a:rPr lang="pt-PT" sz="2000" i="0" kern="0" dirty="0">
                <a:solidFill>
                  <a:srgbClr val="0070C0"/>
                </a:solidFill>
                <a:latin typeface="Arial" pitchFamily="34" charset="0"/>
                <a:ea typeface="+mj-ea"/>
                <a:cs typeface="+mj-cs"/>
              </a:rPr>
              <a:t>Embalagens</a:t>
            </a:r>
          </a:p>
          <a:p>
            <a:pPr marL="536575" lvl="2" indent="-173038" algn="just" eaLnBrk="0" hangingPunct="0">
              <a:lnSpc>
                <a:spcPct val="150000"/>
              </a:lnSpc>
              <a:buClr>
                <a:srgbClr val="800000"/>
              </a:buClr>
              <a:buFont typeface="Wingdings" pitchFamily="2" charset="2"/>
              <a:buChar char="ü"/>
              <a:defRPr/>
            </a:pPr>
            <a:r>
              <a:rPr lang="pt-PT" sz="2000" b="0" i="0" kern="0" dirty="0">
                <a:solidFill>
                  <a:srgbClr val="0070C0"/>
                </a:solidFill>
                <a:latin typeface="Arial" pitchFamily="34" charset="0"/>
                <a:cs typeface="+mn-cs"/>
              </a:rPr>
              <a:t>Escassez de material de embalagem adequado (filmes plásticos, vasos, jarras, garrafas, caixas, etc. ) - uso de materiais impróprios (provoca diminuição do tempo de vida do produto e torna-o menos atractivos para o consumidor)</a:t>
            </a:r>
            <a:endParaRPr lang="pt-PT" sz="5400" b="0" i="0" kern="0" dirty="0">
              <a:solidFill>
                <a:srgbClr val="0070C0"/>
              </a:solidFill>
              <a:latin typeface="Arial" pitchFamily="34" charset="0"/>
              <a:cs typeface="+mn-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5650" y="0"/>
            <a:ext cx="7772400" cy="1143000"/>
          </a:xfrm>
        </p:spPr>
        <p:txBody>
          <a:bodyPr/>
          <a:lstStyle/>
          <a:p>
            <a:pPr>
              <a:defRPr/>
            </a:pPr>
            <a:r>
              <a:rPr lang="pt-PT" sz="2800" b="1" i="1" kern="1200" dirty="0" smtClean="0">
                <a:solidFill>
                  <a:srgbClr val="FFFFCC"/>
                </a:solidFill>
                <a:latin typeface="Albertus Extra Bold" pitchFamily="34" charset="0"/>
              </a:rPr>
              <a:t>TECNOLOGIA DOS PRODUTOS AGRÍCOLAS</a:t>
            </a:r>
            <a:br>
              <a:rPr lang="pt-PT" sz="2800" b="1" i="1" kern="1200" dirty="0" smtClean="0">
                <a:solidFill>
                  <a:srgbClr val="FFFFCC"/>
                </a:solidFill>
                <a:latin typeface="Albertus Extra Bold" pitchFamily="34" charset="0"/>
              </a:rPr>
            </a:br>
            <a:r>
              <a:rPr lang="pt-PT" sz="2800" b="1" i="1" kern="1200" dirty="0" smtClean="0">
                <a:solidFill>
                  <a:srgbClr val="FFFFCC"/>
                </a:solidFill>
                <a:latin typeface="Albertus Extra Bold" pitchFamily="34" charset="0"/>
              </a:rPr>
              <a:t>constrangimentos 2/2</a:t>
            </a:r>
            <a:endParaRPr lang="pt-PT" dirty="0"/>
          </a:p>
        </p:txBody>
      </p:sp>
      <p:sp>
        <p:nvSpPr>
          <p:cNvPr id="3" name="Marcador de Posição de Conteúdo 2"/>
          <p:cNvSpPr>
            <a:spLocks noGrp="1"/>
          </p:cNvSpPr>
          <p:nvPr>
            <p:ph idx="1"/>
          </p:nvPr>
        </p:nvSpPr>
        <p:spPr>
          <a:xfrm>
            <a:off x="0" y="1125538"/>
            <a:ext cx="9144000" cy="5732462"/>
          </a:xfrm>
        </p:spPr>
        <p:txBody>
          <a:bodyPr/>
          <a:lstStyle/>
          <a:p>
            <a:pPr marL="0" indent="0" algn="just">
              <a:lnSpc>
                <a:spcPct val="150000"/>
              </a:lnSpc>
              <a:spcBef>
                <a:spcPct val="0"/>
              </a:spcBef>
              <a:buClr>
                <a:srgbClr val="CC3300"/>
              </a:buClr>
              <a:buFont typeface="Arial" pitchFamily="34" charset="0"/>
              <a:buChar char="►"/>
              <a:defRPr/>
            </a:pPr>
            <a:r>
              <a:rPr lang="pt-PT" sz="2000" b="1" dirty="0" smtClean="0">
                <a:solidFill>
                  <a:srgbClr val="0070C0"/>
                </a:solidFill>
                <a:latin typeface="Arial" pitchFamily="34" charset="0"/>
              </a:rPr>
              <a:t>Distribuição e vendas</a:t>
            </a:r>
          </a:p>
          <a:p>
            <a:pPr marL="623888" lvl="2" indent="-260350" algn="just">
              <a:lnSpc>
                <a:spcPct val="150000"/>
              </a:lnSpc>
              <a:spcBef>
                <a:spcPct val="0"/>
              </a:spcBef>
              <a:buClr>
                <a:srgbClr val="800000"/>
              </a:buClr>
              <a:buFont typeface="Wingdings" pitchFamily="2" charset="2"/>
              <a:buChar char="ü"/>
              <a:defRPr/>
            </a:pPr>
            <a:r>
              <a:rPr lang="pt-PT" sz="2000" dirty="0" smtClean="0">
                <a:solidFill>
                  <a:srgbClr val="0070C0"/>
                </a:solidFill>
                <a:latin typeface="Arial" pitchFamily="34" charset="0"/>
              </a:rPr>
              <a:t>Transporte adequado e seu custo</a:t>
            </a:r>
          </a:p>
          <a:p>
            <a:pPr marL="623888" lvl="2" indent="-260350" algn="just">
              <a:lnSpc>
                <a:spcPct val="150000"/>
              </a:lnSpc>
              <a:spcBef>
                <a:spcPct val="0"/>
              </a:spcBef>
              <a:buClr>
                <a:srgbClr val="800000"/>
              </a:buClr>
              <a:buFont typeface="Wingdings" pitchFamily="2" charset="2"/>
              <a:buChar char="ü"/>
              <a:defRPr/>
            </a:pPr>
            <a:r>
              <a:rPr lang="pt-PT" sz="2000" dirty="0" smtClean="0">
                <a:solidFill>
                  <a:srgbClr val="0070C0"/>
                </a:solidFill>
                <a:latin typeface="Arial" pitchFamily="34" charset="0"/>
              </a:rPr>
              <a:t>Qualidade das estradas</a:t>
            </a:r>
          </a:p>
          <a:p>
            <a:pPr marL="623888" lvl="2" indent="-260350" algn="just">
              <a:lnSpc>
                <a:spcPct val="150000"/>
              </a:lnSpc>
              <a:spcBef>
                <a:spcPct val="0"/>
              </a:spcBef>
              <a:buClr>
                <a:srgbClr val="800000"/>
              </a:buClr>
              <a:buFont typeface="Wingdings" pitchFamily="2" charset="2"/>
              <a:buChar char="ü"/>
              <a:defRPr/>
            </a:pPr>
            <a:r>
              <a:rPr lang="pt-PT" sz="2000" dirty="0" smtClean="0">
                <a:solidFill>
                  <a:srgbClr val="0070C0"/>
                </a:solidFill>
                <a:latin typeface="Arial" pitchFamily="34" charset="0"/>
              </a:rPr>
              <a:t>Falta ou deficiente cadeia de distribuição</a:t>
            </a:r>
          </a:p>
          <a:p>
            <a:pPr marL="623888" lvl="2" indent="-260350" algn="just">
              <a:lnSpc>
                <a:spcPct val="150000"/>
              </a:lnSpc>
              <a:spcBef>
                <a:spcPct val="0"/>
              </a:spcBef>
              <a:buClr>
                <a:srgbClr val="800000"/>
              </a:buClr>
              <a:buFont typeface="Wingdings" pitchFamily="2" charset="2"/>
              <a:buChar char="ü"/>
              <a:defRPr/>
            </a:pPr>
            <a:r>
              <a:rPr lang="pt-PT" sz="2000" dirty="0" smtClean="0">
                <a:solidFill>
                  <a:srgbClr val="0070C0"/>
                </a:solidFill>
                <a:latin typeface="Arial" pitchFamily="34" charset="0"/>
              </a:rPr>
              <a:t>Pouco conhecimento sobre o mercado e marketing</a:t>
            </a:r>
          </a:p>
          <a:p>
            <a:pPr marL="623888" lvl="2" indent="-260350" algn="just">
              <a:lnSpc>
                <a:spcPct val="150000"/>
              </a:lnSpc>
              <a:spcBef>
                <a:spcPct val="0"/>
              </a:spcBef>
              <a:buClr>
                <a:srgbClr val="800000"/>
              </a:buClr>
              <a:buFont typeface="Wingdings" pitchFamily="2" charset="2"/>
              <a:buChar char="ü"/>
              <a:defRPr/>
            </a:pPr>
            <a:r>
              <a:rPr lang="pt-PT" sz="2000" dirty="0" smtClean="0">
                <a:solidFill>
                  <a:srgbClr val="0070C0"/>
                </a:solidFill>
                <a:latin typeface="Arial" pitchFamily="34" charset="0"/>
                <a:cs typeface="Arial" pitchFamily="34" charset="0"/>
              </a:rPr>
              <a:t>subordinação aos </a:t>
            </a:r>
            <a:r>
              <a:rPr lang="pt-PT" sz="2000" dirty="0" smtClean="0">
                <a:solidFill>
                  <a:srgbClr val="0070C0"/>
                </a:solidFill>
                <a:latin typeface="Arial" pitchFamily="34" charset="0"/>
                <a:ea typeface="+mn-ea"/>
                <a:cs typeface="Arial" pitchFamily="34" charset="0"/>
              </a:rPr>
              <a:t>retalhistas e grossistas</a:t>
            </a:r>
            <a:endParaRPr lang="pt-PT" sz="2000" dirty="0" smtClean="0">
              <a:solidFill>
                <a:srgbClr val="0070C0"/>
              </a:solidFill>
              <a:latin typeface="Arial" pitchFamily="34" charset="0"/>
              <a:cs typeface="Arial" pitchFamily="34" charset="0"/>
            </a:endParaRPr>
          </a:p>
          <a:p>
            <a:pPr marL="623888" lvl="2" indent="-260350" algn="just">
              <a:lnSpc>
                <a:spcPct val="150000"/>
              </a:lnSpc>
              <a:spcBef>
                <a:spcPct val="0"/>
              </a:spcBef>
              <a:buClr>
                <a:srgbClr val="800000"/>
              </a:buClr>
              <a:buFont typeface="Wingdings" pitchFamily="2" charset="2"/>
              <a:buChar char="ü"/>
              <a:defRPr/>
            </a:pPr>
            <a:r>
              <a:rPr lang="pt-PT" sz="2000" dirty="0" smtClean="0">
                <a:solidFill>
                  <a:srgbClr val="0070C0"/>
                </a:solidFill>
                <a:latin typeface="Arial" pitchFamily="34" charset="0"/>
              </a:rPr>
              <a:t>Escassez de capital para expansão </a:t>
            </a:r>
          </a:p>
          <a:p>
            <a:pPr marL="623888" lvl="2" indent="-260350" algn="just">
              <a:lnSpc>
                <a:spcPct val="150000"/>
              </a:lnSpc>
              <a:spcBef>
                <a:spcPct val="0"/>
              </a:spcBef>
              <a:buClr>
                <a:srgbClr val="800000"/>
              </a:buClr>
              <a:buFont typeface="Wingdings" pitchFamily="2" charset="2"/>
              <a:buChar char="ü"/>
              <a:defRPr/>
            </a:pPr>
            <a:r>
              <a:rPr lang="pt-PT" sz="2000" dirty="0" smtClean="0">
                <a:solidFill>
                  <a:srgbClr val="0070C0"/>
                </a:solidFill>
                <a:latin typeface="Arial" pitchFamily="34" charset="0"/>
              </a:rPr>
              <a:t>Inadequada gestão financeira</a:t>
            </a:r>
          </a:p>
          <a:p>
            <a:pPr marL="623888" lvl="2" indent="-260350" algn="just">
              <a:lnSpc>
                <a:spcPct val="150000"/>
              </a:lnSpc>
              <a:spcBef>
                <a:spcPct val="0"/>
              </a:spcBef>
              <a:buClr>
                <a:srgbClr val="800000"/>
              </a:buClr>
              <a:buFont typeface="Wingdings" pitchFamily="2" charset="2"/>
              <a:buChar char="ü"/>
              <a:defRPr/>
            </a:pPr>
            <a:r>
              <a:rPr lang="pt-PT" sz="2000" dirty="0" smtClean="0">
                <a:solidFill>
                  <a:srgbClr val="0070C0"/>
                </a:solidFill>
                <a:latin typeface="Arial" pitchFamily="34" charset="0"/>
              </a:rPr>
              <a:t>Falta de competência na venda ou negociação </a:t>
            </a:r>
          </a:p>
          <a:p>
            <a:pPr marL="623888" lvl="2" indent="-260350" algn="just">
              <a:lnSpc>
                <a:spcPct val="150000"/>
              </a:lnSpc>
              <a:spcBef>
                <a:spcPct val="0"/>
              </a:spcBef>
              <a:buClr>
                <a:srgbClr val="800000"/>
              </a:buClr>
              <a:buFont typeface="Wingdings" pitchFamily="2" charset="2"/>
              <a:buChar char="ü"/>
              <a:defRPr/>
            </a:pPr>
            <a:r>
              <a:rPr lang="pt-PT" sz="2000" dirty="0" smtClean="0">
                <a:solidFill>
                  <a:srgbClr val="0070C0"/>
                </a:solidFill>
                <a:latin typeface="Arial" pitchFamily="34" charset="0"/>
              </a:rPr>
              <a:t>Inadequada higiene e qualidade</a:t>
            </a:r>
          </a:p>
          <a:p>
            <a:pPr marL="623888" lvl="2" indent="-260350" algn="just">
              <a:lnSpc>
                <a:spcPct val="150000"/>
              </a:lnSpc>
              <a:spcBef>
                <a:spcPct val="0"/>
              </a:spcBef>
              <a:buClr>
                <a:srgbClr val="800000"/>
              </a:buClr>
              <a:buFont typeface="Wingdings" pitchFamily="2" charset="2"/>
              <a:buChar char="ü"/>
              <a:defRPr/>
            </a:pPr>
            <a:r>
              <a:rPr lang="pt-PT" sz="2000" dirty="0" smtClean="0">
                <a:solidFill>
                  <a:srgbClr val="0070C0"/>
                </a:solidFill>
                <a:latin typeface="Arial" pitchFamily="34" charset="0"/>
              </a:rPr>
              <a:t>Má compreensão das oportunidades e diversificação de produtos</a:t>
            </a:r>
          </a:p>
          <a:p>
            <a:pPr marL="623888" lvl="2" indent="-260350" algn="just">
              <a:lnSpc>
                <a:spcPct val="150000"/>
              </a:lnSpc>
              <a:spcBef>
                <a:spcPct val="0"/>
              </a:spcBef>
              <a:buClr>
                <a:srgbClr val="800000"/>
              </a:buClr>
              <a:buFont typeface="Wingdings" pitchFamily="2" charset="2"/>
              <a:buChar char="ü"/>
              <a:defRPr/>
            </a:pPr>
            <a:r>
              <a:rPr lang="pt-PT" sz="2000" dirty="0" smtClean="0">
                <a:solidFill>
                  <a:srgbClr val="0070C0"/>
                </a:solidFill>
                <a:latin typeface="Arial" pitchFamily="34" charset="0"/>
              </a:rPr>
              <a:t>pouca influência política e poucas ajudas por parte do estado</a:t>
            </a:r>
          </a:p>
          <a:p>
            <a:pPr marL="623888" lvl="2" indent="-260350" algn="just">
              <a:lnSpc>
                <a:spcPct val="150000"/>
              </a:lnSpc>
              <a:spcBef>
                <a:spcPct val="0"/>
              </a:spcBef>
              <a:buClr>
                <a:srgbClr val="800000"/>
              </a:buClr>
              <a:buFontTx/>
              <a:buNone/>
              <a:defRPr/>
            </a:pPr>
            <a:endParaRPr lang="pt-PT" sz="2000" dirty="0" smtClean="0">
              <a:solidFill>
                <a:srgbClr val="0070C0"/>
              </a:solidFill>
              <a:latin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ângulo 1"/>
          <p:cNvSpPr>
            <a:spLocks noChangeArrowheads="1"/>
          </p:cNvSpPr>
          <p:nvPr/>
        </p:nvSpPr>
        <p:spPr bwMode="auto">
          <a:xfrm>
            <a:off x="611188" y="5949950"/>
            <a:ext cx="8137525" cy="276225"/>
          </a:xfrm>
          <a:prstGeom prst="rect">
            <a:avLst/>
          </a:prstGeom>
          <a:noFill/>
          <a:ln w="9525">
            <a:noFill/>
            <a:miter lim="800000"/>
            <a:headEnd/>
            <a:tailEnd/>
          </a:ln>
        </p:spPr>
        <p:txBody>
          <a:bodyPr>
            <a:spAutoFit/>
          </a:bodyPr>
          <a:lstStyle/>
          <a:p>
            <a:r>
              <a:rPr lang="pt-PT" sz="1200"/>
              <a:t>http://spore.cta.int/images/stories/pdf/old/esporo63.pdf</a:t>
            </a:r>
          </a:p>
        </p:txBody>
      </p:sp>
      <p:sp>
        <p:nvSpPr>
          <p:cNvPr id="27651" name="Rectângulo 2"/>
          <p:cNvSpPr>
            <a:spLocks noChangeArrowheads="1"/>
          </p:cNvSpPr>
          <p:nvPr/>
        </p:nvSpPr>
        <p:spPr bwMode="auto">
          <a:xfrm>
            <a:off x="1042988" y="188913"/>
            <a:ext cx="6481762" cy="1878012"/>
          </a:xfrm>
          <a:prstGeom prst="rect">
            <a:avLst/>
          </a:prstGeom>
          <a:noFill/>
          <a:ln w="9525">
            <a:noFill/>
            <a:miter lim="800000"/>
            <a:headEnd/>
            <a:tailEnd/>
          </a:ln>
        </p:spPr>
        <p:txBody>
          <a:bodyPr>
            <a:spAutoFit/>
          </a:bodyPr>
          <a:lstStyle/>
          <a:p>
            <a:r>
              <a:rPr lang="pt-PT"/>
              <a:t>TRANSFORMAÇÃO </a:t>
            </a:r>
            <a:br>
              <a:rPr lang="pt-PT"/>
            </a:br>
            <a:endParaRPr lang="pt-PT"/>
          </a:p>
          <a:p>
            <a:r>
              <a:rPr lang="pt-PT"/>
              <a:t>ACRESCENTAR VALOR AUMENTA O LUCRO </a:t>
            </a:r>
          </a:p>
        </p:txBody>
      </p:sp>
      <p:sp>
        <p:nvSpPr>
          <p:cNvPr id="27652" name="Rectângulo 3"/>
          <p:cNvSpPr>
            <a:spLocks noChangeArrowheads="1"/>
          </p:cNvSpPr>
          <p:nvPr/>
        </p:nvSpPr>
        <p:spPr bwMode="auto">
          <a:xfrm>
            <a:off x="827088" y="2420938"/>
            <a:ext cx="7326312" cy="3170237"/>
          </a:xfrm>
          <a:prstGeom prst="rect">
            <a:avLst/>
          </a:prstGeom>
          <a:noFill/>
          <a:ln w="9525">
            <a:noFill/>
            <a:miter lim="800000"/>
            <a:headEnd/>
            <a:tailEnd/>
          </a:ln>
        </p:spPr>
        <p:txBody>
          <a:bodyPr>
            <a:spAutoFit/>
          </a:bodyPr>
          <a:lstStyle/>
          <a:p>
            <a:r>
              <a:rPr lang="pt-PT" sz="2000" b="0"/>
              <a:t>Num número crescente de países ACP, os produtores estão a diversificar para produtos de valor acrescentado mais lucrativos. Novos empreendimentos, produzindo de tudo, das especiarias aos cosméticos, estão a impulsionar as economias rurais, onde a agricultura tradicional já não compensa. Em teoria, esta abordagem é ideal para produtores rurais de pequena escala, oferecendo boas perspectivas de rendimento, e para o emprego local. </a:t>
            </a:r>
          </a:p>
          <a:p>
            <a:endParaRPr lang="pt-PT" sz="2000" b="0"/>
          </a:p>
          <a:p>
            <a:r>
              <a:rPr lang="pt-PT" sz="2000" b="0"/>
              <a: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nvGraphicFramePr>
        <p:xfrm>
          <a:off x="539750" y="0"/>
          <a:ext cx="7776863" cy="448698"/>
        </p:xfrm>
        <a:graphic>
          <a:graphicData uri="http://schemas.openxmlformats.org/drawingml/2006/table">
            <a:tbl>
              <a:tblPr/>
              <a:tblGrid>
                <a:gridCol w="7045655"/>
                <a:gridCol w="243736"/>
                <a:gridCol w="243736"/>
                <a:gridCol w="243736"/>
              </a:tblGrid>
              <a:tr h="331755">
                <a:tc>
                  <a:txBody>
                    <a:bodyPr/>
                    <a:lstStyle/>
                    <a:p>
                      <a:r>
                        <a:rPr lang="pt-PT" sz="2400" b="1">
                          <a:solidFill>
                            <a:srgbClr val="000000"/>
                          </a:solidFill>
                        </a:rPr>
                        <a:t>Acrescentar valor às regiões de clima seco </a:t>
                      </a:r>
                    </a:p>
                  </a:txBody>
                  <a:tcPr marL="82939" marR="82939" marT="41469" marB="41469" anchor="ctr">
                    <a:lnL>
                      <a:noFill/>
                    </a:lnL>
                    <a:lnR>
                      <a:noFill/>
                    </a:lnR>
                    <a:lnT>
                      <a:noFill/>
                    </a:lnT>
                    <a:lnB>
                      <a:noFill/>
                    </a:lnB>
                  </a:tcPr>
                </a:tc>
                <a:tc>
                  <a:txBody>
                    <a:bodyPr/>
                    <a:lstStyle/>
                    <a:p>
                      <a:pPr algn="r"/>
                      <a:endParaRPr lang="pt-PT" sz="2400" b="1"/>
                    </a:p>
                  </a:txBody>
                  <a:tcPr marL="82939" marR="82939" marT="41469" marB="41469" anchor="ctr">
                    <a:lnL>
                      <a:noFill/>
                    </a:lnL>
                    <a:lnR>
                      <a:noFill/>
                    </a:lnR>
                    <a:lnT>
                      <a:noFill/>
                    </a:lnT>
                    <a:lnB>
                      <a:noFill/>
                    </a:lnB>
                  </a:tcPr>
                </a:tc>
                <a:tc>
                  <a:txBody>
                    <a:bodyPr/>
                    <a:lstStyle/>
                    <a:p>
                      <a:pPr algn="r"/>
                      <a:endParaRPr lang="pt-PT" sz="2400" b="1"/>
                    </a:p>
                  </a:txBody>
                  <a:tcPr marL="82939" marR="82939" marT="41469" marB="41469" anchor="ctr">
                    <a:lnL>
                      <a:noFill/>
                    </a:lnL>
                    <a:lnR>
                      <a:noFill/>
                    </a:lnR>
                    <a:lnT>
                      <a:noFill/>
                    </a:lnT>
                    <a:lnB>
                      <a:noFill/>
                    </a:lnB>
                  </a:tcPr>
                </a:tc>
                <a:tc>
                  <a:txBody>
                    <a:bodyPr/>
                    <a:lstStyle/>
                    <a:p>
                      <a:pPr algn="r"/>
                      <a:endParaRPr lang="pt-PT" sz="2400" b="1" dirty="0"/>
                    </a:p>
                  </a:txBody>
                  <a:tcPr marL="82939" marR="82939" marT="41469" marB="41469" anchor="ctr">
                    <a:lnL>
                      <a:noFill/>
                    </a:lnL>
                    <a:lnR>
                      <a:noFill/>
                    </a:lnR>
                    <a:lnT>
                      <a:noFill/>
                    </a:lnT>
                    <a:lnB>
                      <a:noFill/>
                    </a:lnB>
                  </a:tcPr>
                </a:tc>
              </a:tr>
            </a:tbl>
          </a:graphicData>
        </a:graphic>
      </p:graphicFrame>
      <p:graphicFrame>
        <p:nvGraphicFramePr>
          <p:cNvPr id="3" name="Tabela 2"/>
          <p:cNvGraphicFramePr>
            <a:graphicFrameLocks noGrp="1"/>
          </p:cNvGraphicFramePr>
          <p:nvPr/>
        </p:nvGraphicFramePr>
        <p:xfrm>
          <a:off x="539750" y="620713"/>
          <a:ext cx="8280920" cy="6008520"/>
        </p:xfrm>
        <a:graphic>
          <a:graphicData uri="http://schemas.openxmlformats.org/drawingml/2006/table">
            <a:tbl>
              <a:tblPr/>
              <a:tblGrid>
                <a:gridCol w="8280920"/>
              </a:tblGrid>
              <a:tr h="5688632">
                <a:tc>
                  <a:txBody>
                    <a:bodyPr/>
                    <a:lstStyle/>
                    <a:p>
                      <a:r>
                        <a:rPr lang="pt-PT" sz="1400" dirty="0"/>
                        <a:t>Mais de um terço da superfície da Terra consiste em áreas de clima seco e uma em cada cinco pessoas no mundo vive nessas áreas que, de modo geral, estão gravemente degradadas ou têm tendência à desertificação. Basicamente, a produtividade agrícola em condições de clima seco é baixa. Não obstante uma tendência ascendente dos preços das mercadorias, a última década também testemunhou um declínio constante no valor, expresso em dólares, dos produtos agrícolas tradicionais de exportação dos países menos desenvolvidos (PMA) de clima seco. Tal sublinha o risco que constitui uma base estreita de produtos de exportação para a obtenção de divisas. </a:t>
                      </a:r>
                      <a:r>
                        <a:rPr lang="pt-PT" sz="1400" b="1" dirty="0">
                          <a:solidFill>
                            <a:schemeClr val="accent6">
                              <a:lumMod val="75000"/>
                            </a:schemeClr>
                          </a:solidFill>
                        </a:rPr>
                        <a:t>A quebra da dependência de produtos primários tradicionais não processados e a diversificação para exportações de elevado valor ou de valor acrescentado terão uma importância considerável para o crescimento económico nos PMA de clima seco</a:t>
                      </a:r>
                      <a:r>
                        <a:rPr lang="pt-PT" sz="1400" dirty="0"/>
                        <a:t>. </a:t>
                      </a:r>
                      <a:r>
                        <a:rPr lang="pt-PT" sz="1400" b="1" dirty="0">
                          <a:solidFill>
                            <a:srgbClr val="FF0000"/>
                          </a:solidFill>
                        </a:rPr>
                        <a:t>O acréscimo do valor de produtos originários de áreas de clima seco através de indústrias baseadas na agricultura, principalmente de pequena escala em torno de produtos e regiões específicos, também oferece uma boa oportunidade</a:t>
                      </a:r>
                      <a:r>
                        <a:rPr lang="pt-PT" sz="1400" dirty="0"/>
                        <a:t>.</a:t>
                      </a:r>
                    </a:p>
                    <a:p>
                      <a:r>
                        <a:rPr lang="pt-PT" sz="1400" dirty="0" err="1"/>
                        <a:t>The</a:t>
                      </a:r>
                      <a:r>
                        <a:rPr lang="pt-PT" sz="1400" dirty="0"/>
                        <a:t> </a:t>
                      </a:r>
                      <a:r>
                        <a:rPr lang="pt-PT" sz="1400" dirty="0" err="1"/>
                        <a:t>Dryland</a:t>
                      </a:r>
                      <a:r>
                        <a:rPr lang="pt-PT" sz="1400" dirty="0"/>
                        <a:t> </a:t>
                      </a:r>
                      <a:r>
                        <a:rPr lang="pt-PT" sz="1400" dirty="0" err="1"/>
                        <a:t>Commodity</a:t>
                      </a:r>
                      <a:r>
                        <a:rPr lang="pt-PT" sz="1400" dirty="0"/>
                        <a:t> Atlas procura promover esta tendência pela análise dos produtos de base dessas áreas e pela abordagem de algumas das questões que afectam a sua produção, processamento e comercialização. Uma série de caixas apresenta estudos de caso de produtores que já começaram a melhorar as suas condições de vida, tais como um agricultor que está a irrigar os seus pomares de citrinos nas margens do Rio Níger e a gerir um negócio rentável para o mercado nacional.</a:t>
                      </a:r>
                    </a:p>
                    <a:p>
                      <a:r>
                        <a:rPr lang="pt-PT" sz="1400" b="1" dirty="0" err="1"/>
                        <a:t>African</a:t>
                      </a:r>
                      <a:r>
                        <a:rPr lang="pt-PT" sz="1400" b="1" dirty="0"/>
                        <a:t> </a:t>
                      </a:r>
                      <a:r>
                        <a:rPr lang="pt-PT" sz="1400" b="1" dirty="0" err="1"/>
                        <a:t>Drylands</a:t>
                      </a:r>
                      <a:r>
                        <a:rPr lang="pt-PT" sz="1400" b="1" dirty="0"/>
                        <a:t> </a:t>
                      </a:r>
                      <a:r>
                        <a:rPr lang="pt-PT" sz="1400" b="1" dirty="0" err="1"/>
                        <a:t>Commodity</a:t>
                      </a:r>
                      <a:r>
                        <a:rPr lang="pt-PT" sz="1400" b="1" dirty="0"/>
                        <a:t> Atlas </a:t>
                      </a:r>
                    </a:p>
                    <a:p>
                      <a:r>
                        <a:rPr lang="pt-PT" sz="1400" dirty="0"/>
                        <a:t>UNCCD, 2009, 82 págs. </a:t>
                      </a:r>
                      <a:br>
                        <a:rPr lang="pt-PT" sz="1400" dirty="0"/>
                      </a:br>
                      <a:r>
                        <a:rPr lang="pt-PT" sz="1400" dirty="0"/>
                        <a:t>ISBN 978-92-95043-38-1 </a:t>
                      </a:r>
                      <a:br>
                        <a:rPr lang="pt-PT" sz="1400" dirty="0"/>
                      </a:br>
                      <a:r>
                        <a:rPr lang="pt-PT" sz="1400" dirty="0"/>
                        <a:t>UNCCD </a:t>
                      </a:r>
                      <a:br>
                        <a:rPr lang="pt-PT" sz="1400" dirty="0"/>
                      </a:br>
                      <a:r>
                        <a:rPr lang="pt-PT" sz="1400" dirty="0" err="1"/>
                        <a:t>Hermann-Ehlers-Strasse</a:t>
                      </a:r>
                      <a:r>
                        <a:rPr lang="pt-PT" sz="1400" dirty="0"/>
                        <a:t> 10 </a:t>
                      </a:r>
                      <a:br>
                        <a:rPr lang="pt-PT" sz="1400" dirty="0"/>
                      </a:br>
                      <a:r>
                        <a:rPr lang="pt-PT" sz="1400" dirty="0"/>
                        <a:t>53113 </a:t>
                      </a:r>
                      <a:r>
                        <a:rPr lang="pt-PT" sz="1400" dirty="0" err="1"/>
                        <a:t>Bonn</a:t>
                      </a:r>
                      <a:r>
                        <a:rPr lang="pt-PT" sz="1400" dirty="0"/>
                        <a:t> </a:t>
                      </a:r>
                      <a:br>
                        <a:rPr lang="pt-PT" sz="1400" dirty="0"/>
                      </a:br>
                      <a:r>
                        <a:rPr lang="pt-PT" sz="1400" dirty="0"/>
                        <a:t>Alemanha </a:t>
                      </a:r>
                      <a:br>
                        <a:rPr lang="pt-PT" sz="1400" dirty="0"/>
                      </a:br>
                      <a:r>
                        <a:rPr lang="pt-PT" sz="1400" dirty="0"/>
                        <a:t>Fax: +49 228 815 2898 </a:t>
                      </a:r>
                      <a:br>
                        <a:rPr lang="pt-PT" sz="1400" dirty="0"/>
                      </a:br>
                      <a:r>
                        <a:rPr lang="pt-PT" sz="1400" dirty="0" err="1"/>
                        <a:t>secretariat</a:t>
                      </a:r>
                      <a:r>
                        <a:rPr lang="pt-PT" sz="1400" dirty="0"/>
                        <a:t>[AT]</a:t>
                      </a:r>
                      <a:r>
                        <a:rPr lang="pt-PT" sz="1400" dirty="0" err="1"/>
                        <a:t>unccd.int</a:t>
                      </a:r>
                      <a:r>
                        <a:rPr lang="pt-PT" sz="1400" dirty="0"/>
                        <a:t> </a:t>
                      </a:r>
                      <a:br>
                        <a:rPr lang="pt-PT" sz="1400" dirty="0"/>
                      </a:br>
                      <a:r>
                        <a:rPr lang="pt-PT" sz="1400" dirty="0">
                          <a:hlinkClick r:id="rId2" tooltip="http://www.unccd.int"/>
                        </a:rPr>
                        <a:t>http://www.unccd.int</a:t>
                      </a:r>
                      <a:r>
                        <a:rPr lang="pt-PT" sz="1400" dirty="0"/>
                        <a:t> </a:t>
                      </a:r>
                      <a:br>
                        <a:rPr lang="pt-PT" sz="1400" dirty="0"/>
                      </a:br>
                      <a:r>
                        <a:rPr lang="pt-PT" sz="1400" dirty="0"/>
                        <a:t>Faça o download gratuito aqui: </a:t>
                      </a:r>
                      <a:br>
                        <a:rPr lang="pt-PT" sz="1400" dirty="0"/>
                      </a:br>
                      <a:r>
                        <a:rPr lang="pt-PT" sz="1400" dirty="0">
                          <a:hlinkClick r:id="rId3" tooltip="http://tinyurl.com/yl5tepd"/>
                        </a:rPr>
                        <a:t>http://tinyurl.com/yl5tepd</a:t>
                      </a:r>
                      <a:endParaRPr lang="pt-PT" sz="1400" dirty="0"/>
                    </a:p>
                  </a:txBody>
                  <a:tcPr marL="34441" marR="34441" marT="17220" marB="17220">
                    <a:lnL>
                      <a:noFill/>
                    </a:lnL>
                    <a:lnR>
                      <a:noFill/>
                    </a:lnR>
                    <a:lnT>
                      <a:noFill/>
                    </a:lnT>
                    <a:lnB>
                      <a:noFill/>
                    </a:lnB>
                  </a:tcPr>
                </a:tc>
              </a:tr>
            </a:tbl>
          </a:graphicData>
        </a:graphic>
      </p:graphicFrame>
      <p:pic>
        <p:nvPicPr>
          <p:cNvPr id="28681" name="Picture 1" descr="PDF"/>
          <p:cNvPicPr>
            <a:picLocks noChangeAspect="1" noChangeArrowheads="1"/>
          </p:cNvPicPr>
          <p:nvPr/>
        </p:nvPicPr>
        <p:blipFill>
          <a:blip r:embed="rId4" cstate="print"/>
          <a:srcRect/>
          <a:stretch>
            <a:fillRect/>
          </a:stretch>
        </p:blipFill>
        <p:spPr bwMode="auto">
          <a:xfrm>
            <a:off x="0" y="0"/>
            <a:ext cx="152400" cy="152400"/>
          </a:xfrm>
          <a:prstGeom prst="rect">
            <a:avLst/>
          </a:prstGeom>
          <a:noFill/>
          <a:ln w="9525">
            <a:noFill/>
            <a:miter lim="800000"/>
            <a:headEnd/>
            <a:tailEnd/>
          </a:ln>
        </p:spPr>
      </p:pic>
      <p:pic>
        <p:nvPicPr>
          <p:cNvPr id="28682" name="Picture 2" descr="Versão para impressão"/>
          <p:cNvPicPr>
            <a:picLocks noChangeAspect="1" noChangeArrowheads="1"/>
          </p:cNvPicPr>
          <p:nvPr/>
        </p:nvPicPr>
        <p:blipFill>
          <a:blip r:embed="rId5" cstate="print"/>
          <a:srcRect/>
          <a:stretch>
            <a:fillRect/>
          </a:stretch>
        </p:blipFill>
        <p:spPr bwMode="auto">
          <a:xfrm>
            <a:off x="0" y="0"/>
            <a:ext cx="152400" cy="152400"/>
          </a:xfrm>
          <a:prstGeom prst="rect">
            <a:avLst/>
          </a:prstGeom>
          <a:noFill/>
          <a:ln w="9525">
            <a:noFill/>
            <a:miter lim="800000"/>
            <a:headEnd/>
            <a:tailEnd/>
          </a:ln>
        </p:spPr>
      </p:pic>
      <p:pic>
        <p:nvPicPr>
          <p:cNvPr id="28683" name="Picture 3" descr="Enviar por E-mail"/>
          <p:cNvPicPr>
            <a:picLocks noChangeAspect="1" noChangeArrowheads="1"/>
          </p:cNvPicPr>
          <p:nvPr/>
        </p:nvPicPr>
        <p:blipFill>
          <a:blip r:embed="rId6" cstate="print"/>
          <a:srcRect/>
          <a:stretch>
            <a:fillRect/>
          </a:stretch>
        </p:blipFill>
        <p:spPr bwMode="auto">
          <a:xfrm>
            <a:off x="0" y="0"/>
            <a:ext cx="152400" cy="15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ítulo 1"/>
          <p:cNvSpPr>
            <a:spLocks noGrp="1"/>
          </p:cNvSpPr>
          <p:nvPr>
            <p:ph type="title"/>
          </p:nvPr>
        </p:nvSpPr>
        <p:spPr/>
        <p:txBody>
          <a:bodyPr/>
          <a:lstStyle/>
          <a:p>
            <a:r>
              <a:rPr lang="pt-PT" dirty="0" smtClean="0">
                <a:solidFill>
                  <a:srgbClr val="FFFFCC"/>
                </a:solidFill>
              </a:rPr>
              <a:t>Tecnologia dos produtos agrícolas em meio tropical</a:t>
            </a:r>
            <a:br>
              <a:rPr lang="pt-PT" dirty="0" smtClean="0">
                <a:solidFill>
                  <a:srgbClr val="FFFFCC"/>
                </a:solidFill>
              </a:rPr>
            </a:br>
            <a:endParaRPr lang="pt-PT" dirty="0" smtClean="0">
              <a:solidFill>
                <a:srgbClr val="FFFFCC"/>
              </a:solidFill>
            </a:endParaRPr>
          </a:p>
        </p:txBody>
      </p:sp>
      <p:sp>
        <p:nvSpPr>
          <p:cNvPr id="13315" name="Rectangle 6"/>
          <p:cNvSpPr>
            <a:spLocks noGrp="1" noChangeArrowheads="1"/>
          </p:cNvSpPr>
          <p:nvPr>
            <p:ph idx="1"/>
          </p:nvPr>
        </p:nvSpPr>
        <p:spPr>
          <a:xfrm>
            <a:off x="685800" y="1665288"/>
            <a:ext cx="7772400" cy="4746625"/>
          </a:xfrm>
        </p:spPr>
        <p:txBody>
          <a:bodyPr anchor="ctr">
            <a:spAutoFit/>
          </a:bodyPr>
          <a:lstStyle/>
          <a:p>
            <a:pPr algn="just">
              <a:lnSpc>
                <a:spcPct val="150000"/>
              </a:lnSpc>
              <a:buFontTx/>
              <a:buNone/>
            </a:pPr>
            <a:r>
              <a:rPr lang="pt-PT" sz="2400" smtClean="0">
                <a:solidFill>
                  <a:srgbClr val="FFFFCC"/>
                </a:solidFill>
                <a:latin typeface="Arial" pitchFamily="34" charset="0"/>
                <a:cs typeface="Arial" pitchFamily="34" charset="0"/>
              </a:rPr>
              <a:t>1. Produtos tropicais e seu processamento. Vantagens e constrangimentos</a:t>
            </a:r>
          </a:p>
          <a:p>
            <a:pPr algn="just">
              <a:lnSpc>
                <a:spcPct val="150000"/>
              </a:lnSpc>
              <a:buFontTx/>
              <a:buNone/>
            </a:pPr>
            <a:r>
              <a:rPr lang="pt-PT" sz="2400" smtClean="0">
                <a:solidFill>
                  <a:srgbClr val="FFFFCC"/>
                </a:solidFill>
                <a:latin typeface="Arial" pitchFamily="34" charset="0"/>
                <a:cs typeface="Arial" pitchFamily="34" charset="0"/>
              </a:rPr>
              <a:t>2. Sistemas de processamento. Importância socio-económica, a nível familiar e a nível regional (valor que acrescenta às matérias-primas) </a:t>
            </a:r>
          </a:p>
          <a:p>
            <a:pPr algn="just">
              <a:lnSpc>
                <a:spcPct val="150000"/>
              </a:lnSpc>
              <a:buFontTx/>
              <a:buNone/>
            </a:pPr>
            <a:r>
              <a:rPr lang="pt-PT" sz="2400" smtClean="0">
                <a:solidFill>
                  <a:srgbClr val="FFFFCC"/>
                </a:solidFill>
                <a:latin typeface="Arial" pitchFamily="34" charset="0"/>
                <a:cs typeface="Arial" pitchFamily="34" charset="0"/>
              </a:rPr>
              <a:t>3. Papel da tecnologia na redução das perdas pós-colheita </a:t>
            </a:r>
          </a:p>
          <a:p>
            <a:pPr algn="just">
              <a:lnSpc>
                <a:spcPct val="150000"/>
              </a:lnSpc>
              <a:buFontTx/>
              <a:buNone/>
            </a:pPr>
            <a:endParaRPr lang="pt-PT" sz="2400" smtClean="0">
              <a:solidFill>
                <a:srgbClr val="FFFFCC"/>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pore.cta.int/images/stories/140/FO-factory_fmt.jpg"/>
          <p:cNvPicPr>
            <a:picLocks noChangeAspect="1" noChangeArrowheads="1"/>
          </p:cNvPicPr>
          <p:nvPr/>
        </p:nvPicPr>
        <p:blipFill>
          <a:blip r:embed="rId2" cstate="print"/>
          <a:srcRect/>
          <a:stretch>
            <a:fillRect/>
          </a:stretch>
        </p:blipFill>
        <p:spPr bwMode="auto">
          <a:xfrm>
            <a:off x="4500563" y="2060575"/>
            <a:ext cx="4095750" cy="2638425"/>
          </a:xfrm>
          <a:prstGeom prst="rect">
            <a:avLst/>
          </a:prstGeom>
          <a:noFill/>
          <a:ln w="9525">
            <a:noFill/>
            <a:miter lim="800000"/>
            <a:headEnd/>
            <a:tailEnd/>
          </a:ln>
        </p:spPr>
      </p:pic>
      <p:sp>
        <p:nvSpPr>
          <p:cNvPr id="29699" name="Rectângulo 2"/>
          <p:cNvSpPr>
            <a:spLocks noChangeArrowheads="1"/>
          </p:cNvSpPr>
          <p:nvPr/>
        </p:nvSpPr>
        <p:spPr bwMode="auto">
          <a:xfrm>
            <a:off x="3995738" y="5589588"/>
            <a:ext cx="4572000" cy="461962"/>
          </a:xfrm>
          <a:prstGeom prst="rect">
            <a:avLst/>
          </a:prstGeom>
          <a:noFill/>
          <a:ln w="9525">
            <a:noFill/>
            <a:miter lim="800000"/>
            <a:headEnd/>
            <a:tailEnd/>
          </a:ln>
        </p:spPr>
        <p:txBody>
          <a:bodyPr>
            <a:spAutoFit/>
          </a:bodyPr>
          <a:lstStyle/>
          <a:p>
            <a:r>
              <a:rPr lang="pt-PT" sz="1200"/>
              <a:t>http://spore.cta.int/index.php?option=com_content&amp;view=article&amp;id=814&amp;catid=8&amp;lang=pt</a:t>
            </a:r>
          </a:p>
        </p:txBody>
      </p:sp>
      <p:sp>
        <p:nvSpPr>
          <p:cNvPr id="29700" name="Rectangle 3"/>
          <p:cNvSpPr>
            <a:spLocks noChangeArrowheads="1"/>
          </p:cNvSpPr>
          <p:nvPr/>
        </p:nvSpPr>
        <p:spPr bwMode="auto">
          <a:xfrm>
            <a:off x="0" y="1268413"/>
            <a:ext cx="4032250" cy="4248150"/>
          </a:xfrm>
          <a:prstGeom prst="rect">
            <a:avLst/>
          </a:prstGeom>
          <a:noFill/>
          <a:ln w="9525">
            <a:noFill/>
            <a:miter lim="800000"/>
            <a:headEnd/>
            <a:tailEnd/>
          </a:ln>
        </p:spPr>
        <p:txBody>
          <a:bodyPr anchor="ctr">
            <a:spAutoFit/>
          </a:bodyPr>
          <a:lstStyle/>
          <a:p>
            <a:pPr eaLnBrk="0" hangingPunct="0"/>
            <a:r>
              <a:rPr lang="pt-PT" sz="1800">
                <a:solidFill>
                  <a:schemeClr val="tx1"/>
                </a:solidFill>
              </a:rPr>
              <a:t>Rentáveis transformações</a:t>
            </a:r>
          </a:p>
          <a:p>
            <a:pPr eaLnBrk="0" hangingPunct="0"/>
            <a:endParaRPr lang="pt-PT" sz="1800">
              <a:solidFill>
                <a:schemeClr val="tx1"/>
              </a:solidFill>
            </a:endParaRPr>
          </a:p>
          <a:p>
            <a:pPr eaLnBrk="0" hangingPunct="0"/>
            <a:r>
              <a:rPr lang="pt-PT" sz="1800">
                <a:solidFill>
                  <a:schemeClr val="tx1"/>
                </a:solidFill>
              </a:rPr>
              <a:t>Transformar, transformar! A manga vos recompensará.</a:t>
            </a:r>
          </a:p>
          <a:p>
            <a:pPr eaLnBrk="0" hangingPunct="0"/>
            <a:r>
              <a:rPr lang="pt-PT" sz="1800">
                <a:solidFill>
                  <a:schemeClr val="tx1"/>
                </a:solidFill>
              </a:rPr>
              <a:t>   </a:t>
            </a:r>
          </a:p>
          <a:p>
            <a:pPr eaLnBrk="0" hangingPunct="0"/>
            <a:r>
              <a:rPr lang="pt-PT" sz="1800"/>
              <a:t>A procura de mangas está a aumentar, mas a sua distribuição irregular e os problemas pós-colheita fazem com que seja um sector difícil de gerir. A transformação deste fruto delicioso, mas rapidamente perecível pode ser a chave para os produtores dos países ACP.</a:t>
            </a:r>
          </a:p>
          <a:p>
            <a:pPr eaLnBrk="0" hangingPunct="0"/>
            <a:endParaRPr lang="pt-PT" sz="180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osição da Data 1"/>
          <p:cNvSpPr>
            <a:spLocks noGrp="1"/>
          </p:cNvSpPr>
          <p:nvPr>
            <p:ph type="dt" sz="quarter" idx="10"/>
          </p:nvPr>
        </p:nvSpPr>
        <p:spPr>
          <a:xfrm>
            <a:off x="179388" y="6237288"/>
            <a:ext cx="1905000" cy="457200"/>
          </a:xfrm>
        </p:spPr>
        <p:txBody>
          <a:bodyPr/>
          <a:lstStyle/>
          <a:p>
            <a:pPr>
              <a:defRPr/>
            </a:pPr>
            <a:fld id="{5DA431F4-F2E0-412B-BE9F-2BBBE7D1F399}" type="datetime1">
              <a:rPr lang="pt-PT"/>
              <a:pPr>
                <a:defRPr/>
              </a:pPr>
              <a:t>11-04-2017</a:t>
            </a:fld>
            <a:endParaRPr lang="pt-PT"/>
          </a:p>
        </p:txBody>
      </p:sp>
      <p:sp>
        <p:nvSpPr>
          <p:cNvPr id="8" name="Marcador de Posição do Número do Diapositivo 3"/>
          <p:cNvSpPr>
            <a:spLocks noGrp="1"/>
          </p:cNvSpPr>
          <p:nvPr>
            <p:ph type="sldNum" sz="quarter" idx="12"/>
          </p:nvPr>
        </p:nvSpPr>
        <p:spPr/>
        <p:txBody>
          <a:bodyPr/>
          <a:lstStyle/>
          <a:p>
            <a:pPr>
              <a:defRPr/>
            </a:pPr>
            <a:fld id="{E868D202-04FE-4565-960F-D1FA0AE6A01A}" type="slidenum">
              <a:rPr lang="pt-PT"/>
              <a:pPr>
                <a:defRPr/>
              </a:pPr>
              <a:t>21</a:t>
            </a:fld>
            <a:endParaRPr lang="pt-PT"/>
          </a:p>
        </p:txBody>
      </p:sp>
      <p:pic>
        <p:nvPicPr>
          <p:cNvPr id="30724" name="Picture 5" descr="processing"/>
          <p:cNvPicPr>
            <a:picLocks noChangeAspect="1" noChangeArrowheads="1"/>
          </p:cNvPicPr>
          <p:nvPr/>
        </p:nvPicPr>
        <p:blipFill>
          <a:blip r:embed="rId2" cstate="print"/>
          <a:srcRect/>
          <a:stretch>
            <a:fillRect/>
          </a:stretch>
        </p:blipFill>
        <p:spPr bwMode="auto">
          <a:xfrm>
            <a:off x="1547813" y="333375"/>
            <a:ext cx="4752975" cy="6294438"/>
          </a:xfrm>
          <a:prstGeom prst="rect">
            <a:avLst/>
          </a:prstGeom>
          <a:noFill/>
          <a:ln w="9525">
            <a:noFill/>
            <a:miter lim="800000"/>
            <a:headEnd/>
            <a:tailEnd/>
          </a:ln>
        </p:spPr>
      </p:pic>
      <p:sp>
        <p:nvSpPr>
          <p:cNvPr id="30725" name="Rectangle 7"/>
          <p:cNvSpPr>
            <a:spLocks noChangeArrowheads="1"/>
          </p:cNvSpPr>
          <p:nvPr/>
        </p:nvSpPr>
        <p:spPr bwMode="auto">
          <a:xfrm rot="-5400000">
            <a:off x="-1171575" y="2979738"/>
            <a:ext cx="4992687" cy="274638"/>
          </a:xfrm>
          <a:prstGeom prst="rect">
            <a:avLst/>
          </a:prstGeom>
          <a:noFill/>
          <a:ln w="9525">
            <a:noFill/>
            <a:miter lim="800000"/>
            <a:headEnd/>
            <a:tailEnd/>
          </a:ln>
        </p:spPr>
        <p:txBody>
          <a:bodyPr wrap="none">
            <a:spAutoFit/>
          </a:bodyPr>
          <a:lstStyle/>
          <a:p>
            <a:r>
              <a:rPr lang="pt-PT" sz="1200"/>
              <a:t>http://www.min.pcarrd.dost.gov.ph/publications/posters/Processing.html</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ângulo 1"/>
          <p:cNvSpPr>
            <a:spLocks noChangeArrowheads="1"/>
          </p:cNvSpPr>
          <p:nvPr/>
        </p:nvSpPr>
        <p:spPr bwMode="auto">
          <a:xfrm>
            <a:off x="395288" y="2636838"/>
            <a:ext cx="8316912" cy="2246312"/>
          </a:xfrm>
          <a:prstGeom prst="rect">
            <a:avLst/>
          </a:prstGeom>
          <a:noFill/>
          <a:ln w="9525">
            <a:noFill/>
            <a:miter lim="800000"/>
            <a:headEnd/>
            <a:tailEnd/>
          </a:ln>
        </p:spPr>
        <p:txBody>
          <a:bodyPr>
            <a:spAutoFit/>
          </a:bodyPr>
          <a:lstStyle/>
          <a:p>
            <a:r>
              <a:rPr lang="pt-PT" sz="2000"/>
              <a:t>O tomate é de cultivo fácil mas a sua produção sazonal continua a ser um quebra-cabeças para os produtores dos países ACP. </a:t>
            </a:r>
          </a:p>
          <a:p>
            <a:endParaRPr lang="pt-PT" sz="2000" u="sng"/>
          </a:p>
          <a:p>
            <a:r>
              <a:rPr lang="pt-PT" sz="2000" u="sng"/>
              <a:t>A transformação in loco à escala industrial, artesanal ou doméstica constitui, mais do que nunca, a solução para travar a invasão de concentrados de tomate importados </a:t>
            </a:r>
            <a:r>
              <a:rPr lang="pt-PT" sz="2000"/>
              <a:t>da Europa, a preços que desafiam toda a concorrência.</a:t>
            </a:r>
          </a:p>
        </p:txBody>
      </p:sp>
      <p:sp>
        <p:nvSpPr>
          <p:cNvPr id="31747" name="Rectângulo 2"/>
          <p:cNvSpPr>
            <a:spLocks noChangeArrowheads="1"/>
          </p:cNvSpPr>
          <p:nvPr/>
        </p:nvSpPr>
        <p:spPr bwMode="auto">
          <a:xfrm>
            <a:off x="1727200" y="4919663"/>
            <a:ext cx="7416800" cy="1938337"/>
          </a:xfrm>
          <a:prstGeom prst="rect">
            <a:avLst/>
          </a:prstGeom>
          <a:noFill/>
          <a:ln w="9525">
            <a:noFill/>
            <a:miter lim="800000"/>
            <a:headEnd/>
            <a:tailEnd/>
          </a:ln>
        </p:spPr>
        <p:txBody>
          <a:bodyPr>
            <a:spAutoFit/>
          </a:bodyPr>
          <a:lstStyle/>
          <a:p>
            <a:r>
              <a:rPr lang="pt-PT" sz="2000"/>
              <a:t>Processamento de tomate </a:t>
            </a:r>
          </a:p>
          <a:p>
            <a:r>
              <a:rPr lang="pt-PT" sz="2000"/>
              <a:t>Guia prático n.° 12 </a:t>
            </a:r>
            <a:br>
              <a:rPr lang="pt-PT" sz="2000"/>
            </a:br>
            <a:r>
              <a:rPr lang="pt-PT" sz="2000"/>
              <a:t>CTA n.° 1514 </a:t>
            </a:r>
            <a:br>
              <a:rPr lang="pt-PT" sz="2000"/>
            </a:br>
            <a:r>
              <a:rPr lang="pt-PT" sz="2000"/>
              <a:t>Descarregável em: </a:t>
            </a:r>
            <a:br>
              <a:rPr lang="pt-PT" sz="2000"/>
            </a:br>
            <a:r>
              <a:rPr lang="pt-PT" sz="2000"/>
              <a:t>www.anancy.net/documents/file_pt/Portuguese_Leaf-12.pdf </a:t>
            </a:r>
            <a:br>
              <a:rPr lang="pt-PT" sz="2000"/>
            </a:br>
            <a:endParaRPr lang="pt-PT" sz="2000"/>
          </a:p>
        </p:txBody>
      </p:sp>
      <p:pic>
        <p:nvPicPr>
          <p:cNvPr id="31748" name="Picture 2"/>
          <p:cNvPicPr>
            <a:picLocks noChangeAspect="1" noChangeArrowheads="1"/>
          </p:cNvPicPr>
          <p:nvPr/>
        </p:nvPicPr>
        <p:blipFill>
          <a:blip r:embed="rId2" cstate="print"/>
          <a:srcRect/>
          <a:stretch>
            <a:fillRect/>
          </a:stretch>
        </p:blipFill>
        <p:spPr bwMode="auto">
          <a:xfrm>
            <a:off x="1979613" y="404813"/>
            <a:ext cx="4641850" cy="2135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ChangeArrowheads="1"/>
          </p:cNvSpPr>
          <p:nvPr/>
        </p:nvSpPr>
        <p:spPr bwMode="auto">
          <a:xfrm>
            <a:off x="468313" y="184150"/>
            <a:ext cx="8351837" cy="3786188"/>
          </a:xfrm>
          <a:prstGeom prst="rect">
            <a:avLst/>
          </a:prstGeom>
          <a:noFill/>
          <a:ln w="9525">
            <a:noFill/>
            <a:miter lim="800000"/>
            <a:headEnd/>
            <a:tailEnd/>
          </a:ln>
        </p:spPr>
        <p:txBody>
          <a:bodyPr anchor="ctr">
            <a:spAutoFit/>
          </a:bodyPr>
          <a:lstStyle/>
          <a:p>
            <a:pPr eaLnBrk="0" hangingPunct="0"/>
            <a:r>
              <a:rPr lang="pt-PT" sz="2400">
                <a:solidFill>
                  <a:schemeClr val="tx1"/>
                </a:solidFill>
              </a:rPr>
              <a:t>Óleos essenciais para todos </a:t>
            </a:r>
          </a:p>
          <a:p>
            <a:pPr eaLnBrk="0" hangingPunct="0"/>
            <a:endParaRPr lang="pt-PT" sz="1200">
              <a:solidFill>
                <a:schemeClr val="tx1"/>
              </a:solidFill>
            </a:endParaRPr>
          </a:p>
          <a:p>
            <a:pPr eaLnBrk="0" hangingPunct="0"/>
            <a:r>
              <a:rPr lang="pt-PT" sz="1200">
                <a:solidFill>
                  <a:schemeClr val="tx1"/>
                </a:solidFill>
              </a:rPr>
              <a:t>Saberes a destilar, plantas a (re)descobrir </a:t>
            </a:r>
          </a:p>
          <a:p>
            <a:pPr eaLnBrk="0" hangingPunct="0"/>
            <a:r>
              <a:rPr lang="pt-PT" sz="1200">
                <a:solidFill>
                  <a:schemeClr val="tx1"/>
                </a:solidFill>
              </a:rPr>
              <a:t>   </a:t>
            </a:r>
          </a:p>
          <a:p>
            <a:pPr eaLnBrk="0" hangingPunct="0"/>
            <a:r>
              <a:rPr lang="pt-PT" sz="1200"/>
              <a:t>O entusiasmo dos consumidores pelos odores e aromas é inegável; o mercado dos óleos essenciais continua a sua expansão. Para além das vantagens da exportação, os países ACP podem utilizar estas essências vegetais para proteger a saúde dos seus habitantes e as suas colheitas. Muitas investigações estão em curso para identificar as plantas mais promissoras. </a:t>
            </a:r>
          </a:p>
          <a:p>
            <a:pPr eaLnBrk="0" hangingPunct="0"/>
            <a:r>
              <a:rPr lang="pt-PT" sz="1200"/>
              <a:t>Detergente com essência de citrinos, velas anti-mosquitos de citronela, complexo respiratório de eucalipto ou até peúgas com óleos essenciais... O produto natural é um bom argumento de venda que impele as industrias agro-alimentar, química, farmacêutica e cosmética a procurar substâncias naturais benéficas para a saúde e para o ambiente tão eficazes como os produtos de síntese. Daí o entusiasmo pelos óleos essenciais (OE), substâncias odoríferas voláteis provenientes de plantas selvagens ou cultivadas. São mais frequentemente obtidos por destilação a vapor (ver caixa) ou, no caso dos citrinos, por pressão a frio das cascas. Não confundir com óleos gordos retirados de plantas oleaginosas tais como a jojoba ou a karité. </a:t>
            </a:r>
          </a:p>
          <a:p>
            <a:pPr eaLnBrk="0" hangingPunct="0"/>
            <a:r>
              <a:rPr lang="pt-PT" sz="1200"/>
              <a:t>O preço destes óleos preciosos depende das partes e das quantidades de plantas utilizadas, bem como da dificuldade da colheita, frequentemente manual. Um dos mais caros é o óleo de Néroli extraído das flores da laranjeira amarga (Citrus aurantium), cultivada em vários países ACP. Um minúsculo frasco de 2 ml vende-se a cerca de 13 € na Internet enquanto que a essência extraída da casca dos frutos vale dez a quinze vezes menos. </a:t>
            </a:r>
          </a:p>
        </p:txBody>
      </p:sp>
      <p:sp>
        <p:nvSpPr>
          <p:cNvPr id="32771" name="Rectângulo 3"/>
          <p:cNvSpPr>
            <a:spLocks noChangeArrowheads="1"/>
          </p:cNvSpPr>
          <p:nvPr/>
        </p:nvSpPr>
        <p:spPr bwMode="auto">
          <a:xfrm>
            <a:off x="611188" y="4076700"/>
            <a:ext cx="6624637" cy="461963"/>
          </a:xfrm>
          <a:prstGeom prst="rect">
            <a:avLst/>
          </a:prstGeom>
          <a:noFill/>
          <a:ln w="9525">
            <a:noFill/>
            <a:miter lim="800000"/>
            <a:headEnd/>
            <a:tailEnd/>
          </a:ln>
        </p:spPr>
        <p:txBody>
          <a:bodyPr>
            <a:spAutoFit/>
          </a:bodyPr>
          <a:lstStyle/>
          <a:p>
            <a:r>
              <a:rPr lang="pt-PT" sz="1200"/>
              <a:t>http://spore.cta.int/index.php?option=com_content&amp;view=article&amp;id=211&amp;catid=9&amp;lang=pt</a:t>
            </a:r>
          </a:p>
        </p:txBody>
      </p:sp>
      <p:sp>
        <p:nvSpPr>
          <p:cNvPr id="5" name="Rectângulo 4"/>
          <p:cNvSpPr/>
          <p:nvPr/>
        </p:nvSpPr>
        <p:spPr>
          <a:xfrm>
            <a:off x="468313" y="6092825"/>
            <a:ext cx="4572000" cy="461963"/>
          </a:xfrm>
          <a:prstGeom prst="rect">
            <a:avLst/>
          </a:prstGeom>
        </p:spPr>
        <p:txBody>
          <a:bodyPr>
            <a:spAutoFit/>
          </a:bodyPr>
          <a:lstStyle/>
          <a:p>
            <a:pPr>
              <a:defRPr/>
            </a:pPr>
            <a:r>
              <a:rPr lang="pt-PT" sz="1200" dirty="0">
                <a:solidFill>
                  <a:schemeClr val="accent6">
                    <a:lumMod val="75000"/>
                  </a:schemeClr>
                </a:solidFill>
              </a:rPr>
              <a:t>Plantas medicinais</a:t>
            </a:r>
          </a:p>
          <a:p>
            <a:pPr>
              <a:defRPr/>
            </a:pPr>
            <a:r>
              <a:rPr lang="pt-PT" sz="1200" dirty="0"/>
              <a:t>http://spore.cta.int/images/stories/pdf/old/esporo49.pdf</a:t>
            </a:r>
          </a:p>
        </p:txBody>
      </p:sp>
      <p:sp>
        <p:nvSpPr>
          <p:cNvPr id="32773" name="Rectângulo 5"/>
          <p:cNvSpPr>
            <a:spLocks noChangeArrowheads="1"/>
          </p:cNvSpPr>
          <p:nvPr/>
        </p:nvSpPr>
        <p:spPr bwMode="auto">
          <a:xfrm>
            <a:off x="323850" y="4724400"/>
            <a:ext cx="8820150" cy="1385888"/>
          </a:xfrm>
          <a:prstGeom prst="rect">
            <a:avLst/>
          </a:prstGeom>
          <a:noFill/>
          <a:ln w="9525">
            <a:noFill/>
            <a:miter lim="800000"/>
            <a:headEnd/>
            <a:tailEnd/>
          </a:ln>
        </p:spPr>
        <p:txBody>
          <a:bodyPr>
            <a:spAutoFit/>
          </a:bodyPr>
          <a:lstStyle/>
          <a:p>
            <a:r>
              <a:rPr lang="pt-PT" sz="1200"/>
              <a:t>É no entanto um sector de negócio em que </a:t>
            </a:r>
          </a:p>
          <a:p>
            <a:r>
              <a:rPr lang="pt-PT" sz="1200"/>
              <a:t>vale a pena apostar, desde que não se tente aproveitar</a:t>
            </a:r>
          </a:p>
          <a:p>
            <a:r>
              <a:rPr lang="pt-PT" sz="1200"/>
              <a:t>todas as oportunidades do mercado, nem</a:t>
            </a:r>
          </a:p>
          <a:p>
            <a:r>
              <a:rPr lang="pt-PT" sz="1200"/>
              <a:t>se colha com demasiada ganância as plantas. A</a:t>
            </a:r>
          </a:p>
          <a:p>
            <a:r>
              <a:rPr lang="pt-PT" sz="1200"/>
              <a:t>maior parte das plantas medicinais podem ser</a:t>
            </a:r>
          </a:p>
          <a:p>
            <a:r>
              <a:rPr lang="pt-PT" sz="1200"/>
              <a:t>colhidas – folhas, vagens, sementes, flores ou</a:t>
            </a:r>
          </a:p>
          <a:p>
            <a:r>
              <a:rPr lang="pt-PT" sz="1200"/>
              <a:t>casca – de uma forma controlada sem as matar.</a:t>
            </a:r>
          </a:p>
        </p:txBody>
      </p:sp>
      <p:sp>
        <p:nvSpPr>
          <p:cNvPr id="32774" name="Rectângulo 6"/>
          <p:cNvSpPr>
            <a:spLocks noChangeArrowheads="1"/>
          </p:cNvSpPr>
          <p:nvPr/>
        </p:nvSpPr>
        <p:spPr bwMode="auto">
          <a:xfrm>
            <a:off x="4572000" y="4797425"/>
            <a:ext cx="4572000" cy="1200150"/>
          </a:xfrm>
          <a:prstGeom prst="rect">
            <a:avLst/>
          </a:prstGeom>
          <a:noFill/>
          <a:ln w="9525">
            <a:noFill/>
            <a:miter lim="800000"/>
            <a:headEnd/>
            <a:tailEnd/>
          </a:ln>
        </p:spPr>
        <p:txBody>
          <a:bodyPr>
            <a:spAutoFit/>
          </a:bodyPr>
          <a:lstStyle/>
          <a:p>
            <a:r>
              <a:rPr lang="pt-PT" sz="1200"/>
              <a:t>A opção mais sensata é o cultivo. Requer investimento,</a:t>
            </a:r>
          </a:p>
          <a:p>
            <a:r>
              <a:rPr lang="pt-PT" sz="1200"/>
              <a:t>e por conseguinte uma segurança</a:t>
            </a:r>
          </a:p>
          <a:p>
            <a:r>
              <a:rPr lang="pt-PT" sz="1200"/>
              <a:t>de rendimentos, bem como a garantia de que</a:t>
            </a:r>
          </a:p>
          <a:p>
            <a:r>
              <a:rPr lang="pt-PT" sz="1200"/>
              <a:t>os habitats das plantas selvagens correspondentes</a:t>
            </a:r>
          </a:p>
          <a:p>
            <a:r>
              <a:rPr lang="pt-PT" sz="1200"/>
              <a:t>podem ser protegidos, e detidos, de alguma</a:t>
            </a:r>
          </a:p>
          <a:p>
            <a:r>
              <a:rPr lang="pt-PT" sz="1200"/>
              <a:t>forma, para o bem comum.</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ítulo 1"/>
          <p:cNvSpPr>
            <a:spLocks noGrp="1"/>
          </p:cNvSpPr>
          <p:nvPr>
            <p:ph type="title"/>
          </p:nvPr>
        </p:nvSpPr>
        <p:spPr>
          <a:xfrm>
            <a:off x="755650" y="260350"/>
            <a:ext cx="7772400" cy="1143000"/>
          </a:xfrm>
        </p:spPr>
        <p:txBody>
          <a:bodyPr/>
          <a:lstStyle/>
          <a:p>
            <a:pPr eaLnBrk="1" hangingPunct="1"/>
            <a:r>
              <a:rPr lang="pt-PT" b="1" smtClean="0">
                <a:solidFill>
                  <a:srgbClr val="FFFFCC"/>
                </a:solidFill>
              </a:rPr>
              <a:t>Perdas pós-colheita</a:t>
            </a:r>
          </a:p>
        </p:txBody>
      </p:sp>
      <p:pic>
        <p:nvPicPr>
          <p:cNvPr id="33795" name="Picture 4"/>
          <p:cNvPicPr>
            <a:picLocks noGrp="1" noChangeAspect="1" noChangeArrowheads="1"/>
          </p:cNvPicPr>
          <p:nvPr>
            <p:ph idx="1"/>
          </p:nvPr>
        </p:nvPicPr>
        <p:blipFill>
          <a:blip r:embed="rId2" cstate="print"/>
          <a:srcRect/>
          <a:stretch>
            <a:fillRect/>
          </a:stretch>
        </p:blipFill>
        <p:spPr>
          <a:xfrm>
            <a:off x="1403350" y="1341438"/>
            <a:ext cx="6624638" cy="4424362"/>
          </a:xfrm>
        </p:spPr>
      </p:pic>
      <p:sp>
        <p:nvSpPr>
          <p:cNvPr id="33796" name="Rectângulo 4"/>
          <p:cNvSpPr>
            <a:spLocks noChangeArrowheads="1"/>
          </p:cNvSpPr>
          <p:nvPr/>
        </p:nvSpPr>
        <p:spPr bwMode="auto">
          <a:xfrm>
            <a:off x="1331913" y="5805488"/>
            <a:ext cx="6696075" cy="461962"/>
          </a:xfrm>
          <a:prstGeom prst="rect">
            <a:avLst/>
          </a:prstGeom>
          <a:noFill/>
          <a:ln w="9525">
            <a:noFill/>
            <a:miter lim="800000"/>
            <a:headEnd/>
            <a:tailEnd/>
          </a:ln>
        </p:spPr>
        <p:txBody>
          <a:bodyPr>
            <a:spAutoFit/>
          </a:bodyPr>
          <a:lstStyle/>
          <a:p>
            <a:r>
              <a:rPr lang="en-US" sz="1200"/>
              <a:t>http://www.fao.org/DOCREP/004/AC301E/AC301e03.htm#Chapter 2 - Post-harvest System and Food Losses</a:t>
            </a:r>
            <a:endParaRPr lang="pt-PT" sz="120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3850" y="260350"/>
            <a:ext cx="8424863" cy="1143000"/>
          </a:xfrm>
        </p:spPr>
        <p:txBody>
          <a:bodyPr rtlCol="0">
            <a:normAutofit fontScale="90000"/>
          </a:bodyPr>
          <a:lstStyle/>
          <a:p>
            <a:pPr eaLnBrk="1" fontAlgn="auto" hangingPunct="1">
              <a:spcAft>
                <a:spcPts val="0"/>
              </a:spcAft>
              <a:defRPr/>
            </a:pPr>
            <a:r>
              <a:rPr lang="en-US" dirty="0" err="1" smtClean="0">
                <a:solidFill>
                  <a:srgbClr val="FFFFCC"/>
                </a:solidFill>
              </a:rPr>
              <a:t>Perdas</a:t>
            </a:r>
            <a:r>
              <a:rPr lang="en-US" dirty="0" smtClean="0">
                <a:solidFill>
                  <a:srgbClr val="FFFFCC"/>
                </a:solidFill>
              </a:rPr>
              <a:t> </a:t>
            </a:r>
            <a:r>
              <a:rPr lang="en-US" dirty="0" err="1" smtClean="0">
                <a:solidFill>
                  <a:srgbClr val="FFFFCC"/>
                </a:solidFill>
              </a:rPr>
              <a:t>pós-colheita</a:t>
            </a:r>
            <a:r>
              <a:rPr lang="en-US" dirty="0" smtClean="0">
                <a:solidFill>
                  <a:srgbClr val="FFFFCC"/>
                </a:solidFill>
              </a:rPr>
              <a:t> </a:t>
            </a:r>
            <a:r>
              <a:rPr lang="en-US" dirty="0" err="1" smtClean="0">
                <a:solidFill>
                  <a:srgbClr val="FFFFCC"/>
                </a:solidFill>
              </a:rPr>
              <a:t>na</a:t>
            </a:r>
            <a:r>
              <a:rPr lang="en-US" dirty="0" smtClean="0">
                <a:solidFill>
                  <a:srgbClr val="FFFFCC"/>
                </a:solidFill>
              </a:rPr>
              <a:t> </a:t>
            </a:r>
            <a:r>
              <a:rPr lang="en-US" dirty="0" err="1" smtClean="0">
                <a:solidFill>
                  <a:srgbClr val="FFFFCC"/>
                </a:solidFill>
              </a:rPr>
              <a:t>cadeia</a:t>
            </a:r>
            <a:r>
              <a:rPr lang="en-US" dirty="0" smtClean="0">
                <a:solidFill>
                  <a:srgbClr val="FFFFCC"/>
                </a:solidFill>
              </a:rPr>
              <a:t> agro-</a:t>
            </a:r>
            <a:r>
              <a:rPr lang="en-US" dirty="0" err="1" smtClean="0">
                <a:solidFill>
                  <a:srgbClr val="FFFFCC"/>
                </a:solidFill>
              </a:rPr>
              <a:t>alimentar</a:t>
            </a:r>
            <a:endParaRPr lang="pt-PT" dirty="0" smtClean="0">
              <a:solidFill>
                <a:srgbClr val="FFFFCC"/>
              </a:solidFill>
            </a:endParaRPr>
          </a:p>
        </p:txBody>
      </p:sp>
      <p:pic>
        <p:nvPicPr>
          <p:cNvPr id="34819" name="Picture 2"/>
          <p:cNvPicPr>
            <a:picLocks noGrp="1" noChangeAspect="1" noChangeArrowheads="1"/>
          </p:cNvPicPr>
          <p:nvPr>
            <p:ph idx="1"/>
          </p:nvPr>
        </p:nvPicPr>
        <p:blipFill>
          <a:blip r:embed="rId2" cstate="print"/>
          <a:srcRect/>
          <a:stretch>
            <a:fillRect/>
          </a:stretch>
        </p:blipFill>
        <p:spPr>
          <a:xfrm>
            <a:off x="395288" y="1557338"/>
            <a:ext cx="8124825" cy="4341812"/>
          </a:xfrm>
        </p:spPr>
      </p:pic>
      <p:sp>
        <p:nvSpPr>
          <p:cNvPr id="34820" name="Rectângulo 5"/>
          <p:cNvSpPr>
            <a:spLocks noChangeArrowheads="1"/>
          </p:cNvSpPr>
          <p:nvPr/>
        </p:nvSpPr>
        <p:spPr bwMode="auto">
          <a:xfrm>
            <a:off x="4500563" y="5876925"/>
            <a:ext cx="4030662" cy="276225"/>
          </a:xfrm>
          <a:prstGeom prst="rect">
            <a:avLst/>
          </a:prstGeom>
          <a:noFill/>
          <a:ln w="9525">
            <a:noFill/>
            <a:miter lim="800000"/>
            <a:headEnd/>
            <a:tailEnd/>
          </a:ln>
        </p:spPr>
        <p:txBody>
          <a:bodyPr>
            <a:spAutoFit/>
          </a:bodyPr>
          <a:lstStyle/>
          <a:p>
            <a:r>
              <a:rPr lang="pt-PT" sz="1200">
                <a:latin typeface="Calibri" pitchFamily="34" charset="0"/>
              </a:rPr>
              <a:t>http://www.fao.org/wairdocs/x5014e/X5014e03.HTM</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5650" y="333375"/>
            <a:ext cx="7772400" cy="1143000"/>
          </a:xfrm>
        </p:spPr>
        <p:txBody>
          <a:bodyPr rtlCol="0">
            <a:normAutofit fontScale="90000"/>
          </a:bodyPr>
          <a:lstStyle/>
          <a:p>
            <a:pPr eaLnBrk="1" fontAlgn="auto" hangingPunct="1">
              <a:spcAft>
                <a:spcPts val="0"/>
              </a:spcAft>
              <a:defRPr/>
            </a:pPr>
            <a:r>
              <a:rPr lang="en-US" dirty="0" err="1" smtClean="0">
                <a:solidFill>
                  <a:srgbClr val="FFFFCC"/>
                </a:solidFill>
              </a:rPr>
              <a:t>Causas</a:t>
            </a:r>
            <a:r>
              <a:rPr lang="en-US" dirty="0" smtClean="0">
                <a:solidFill>
                  <a:srgbClr val="FFFFCC"/>
                </a:solidFill>
              </a:rPr>
              <a:t> das </a:t>
            </a:r>
            <a:r>
              <a:rPr lang="en-US" dirty="0" err="1" smtClean="0">
                <a:solidFill>
                  <a:srgbClr val="FFFFCC"/>
                </a:solidFill>
              </a:rPr>
              <a:t>perdas</a:t>
            </a:r>
            <a:r>
              <a:rPr lang="en-US" dirty="0" smtClean="0">
                <a:solidFill>
                  <a:srgbClr val="FFFFCC"/>
                </a:solidFill>
              </a:rPr>
              <a:t> </a:t>
            </a:r>
            <a:r>
              <a:rPr lang="en-US" dirty="0" err="1" smtClean="0">
                <a:solidFill>
                  <a:srgbClr val="FFFFCC"/>
                </a:solidFill>
              </a:rPr>
              <a:t>da</a:t>
            </a:r>
            <a:r>
              <a:rPr lang="en-US" dirty="0" smtClean="0">
                <a:solidFill>
                  <a:srgbClr val="FFFFCC"/>
                </a:solidFill>
              </a:rPr>
              <a:t>  </a:t>
            </a:r>
            <a:r>
              <a:rPr lang="en-US" dirty="0" err="1" smtClean="0">
                <a:solidFill>
                  <a:srgbClr val="FFFFCC"/>
                </a:solidFill>
              </a:rPr>
              <a:t>pós-colheita</a:t>
            </a:r>
            <a:endParaRPr lang="pt-PT" dirty="0" smtClean="0">
              <a:solidFill>
                <a:srgbClr val="FFFFCC"/>
              </a:solidFill>
            </a:endParaRPr>
          </a:p>
        </p:txBody>
      </p:sp>
      <p:pic>
        <p:nvPicPr>
          <p:cNvPr id="35843" name="Picture 2"/>
          <p:cNvPicPr>
            <a:picLocks noGrp="1" noChangeAspect="1" noChangeArrowheads="1"/>
          </p:cNvPicPr>
          <p:nvPr>
            <p:ph idx="1"/>
          </p:nvPr>
        </p:nvPicPr>
        <p:blipFill>
          <a:blip r:embed="rId2" cstate="print"/>
          <a:srcRect/>
          <a:stretch>
            <a:fillRect/>
          </a:stretch>
        </p:blipFill>
        <p:spPr>
          <a:xfrm>
            <a:off x="1979613" y="1628775"/>
            <a:ext cx="4559300" cy="4525963"/>
          </a:xfrm>
        </p:spPr>
      </p:pic>
      <p:sp>
        <p:nvSpPr>
          <p:cNvPr id="35844" name="Rectângulo 4"/>
          <p:cNvSpPr>
            <a:spLocks noChangeArrowheads="1"/>
          </p:cNvSpPr>
          <p:nvPr/>
        </p:nvSpPr>
        <p:spPr bwMode="auto">
          <a:xfrm>
            <a:off x="2411413" y="6165850"/>
            <a:ext cx="4608512" cy="276225"/>
          </a:xfrm>
          <a:prstGeom prst="rect">
            <a:avLst/>
          </a:prstGeom>
          <a:noFill/>
          <a:ln w="9525">
            <a:noFill/>
            <a:miter lim="800000"/>
            <a:headEnd/>
            <a:tailEnd/>
          </a:ln>
        </p:spPr>
        <p:txBody>
          <a:bodyPr>
            <a:spAutoFit/>
          </a:bodyPr>
          <a:lstStyle/>
          <a:p>
            <a:r>
              <a:rPr lang="pt-PT" sz="1200">
                <a:latin typeface="Calibri" pitchFamily="34" charset="0"/>
              </a:rPr>
              <a:t>http://www.fao.org/wairdocs/x5014e/X5014e03.HTM</a:t>
            </a:r>
          </a:p>
        </p:txBody>
      </p:sp>
      <p:sp>
        <p:nvSpPr>
          <p:cNvPr id="35845" name="CaixaDeTexto 6"/>
          <p:cNvSpPr txBox="1">
            <a:spLocks noChangeArrowheads="1"/>
          </p:cNvSpPr>
          <p:nvPr/>
        </p:nvSpPr>
        <p:spPr bwMode="auto">
          <a:xfrm>
            <a:off x="7092950" y="5661025"/>
            <a:ext cx="1752600" cy="538163"/>
          </a:xfrm>
          <a:prstGeom prst="rect">
            <a:avLst/>
          </a:prstGeom>
          <a:noFill/>
          <a:ln w="9525">
            <a:noFill/>
            <a:miter lim="800000"/>
            <a:headEnd/>
            <a:tailEnd/>
          </a:ln>
        </p:spPr>
        <p:txBody>
          <a:bodyPr wrap="none">
            <a:spAutoFit/>
          </a:bodyPr>
          <a:lstStyle/>
          <a:p>
            <a:r>
              <a:rPr lang="pt-PT"/>
              <a:t>E mais…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3"/>
          <p:cNvSpPr>
            <a:spLocks noChangeArrowheads="1"/>
          </p:cNvSpPr>
          <p:nvPr/>
        </p:nvSpPr>
        <p:spPr bwMode="auto">
          <a:xfrm>
            <a:off x="1042988" y="1196975"/>
            <a:ext cx="7597775" cy="1630363"/>
          </a:xfrm>
          <a:prstGeom prst="rect">
            <a:avLst/>
          </a:prstGeom>
          <a:noFill/>
          <a:ln w="9525">
            <a:noFill/>
            <a:miter lim="800000"/>
            <a:headEnd/>
            <a:tailEnd/>
          </a:ln>
        </p:spPr>
        <p:txBody>
          <a:bodyPr>
            <a:spAutoFit/>
          </a:bodyPr>
          <a:lstStyle/>
          <a:p>
            <a:pPr marL="457200" indent="-457200"/>
            <a:endParaRPr lang="pt-PT" sz="2800"/>
          </a:p>
          <a:p>
            <a:pPr marL="457200" indent="-457200"/>
            <a:endParaRPr lang="pt-PT" sz="2400">
              <a:latin typeface="Arial" pitchFamily="34" charset="0"/>
            </a:endParaRPr>
          </a:p>
          <a:p>
            <a:pPr marL="457200" indent="-457200"/>
            <a:endParaRPr lang="pt-PT" sz="2400">
              <a:latin typeface="Arial" pitchFamily="34" charset="0"/>
            </a:endParaRPr>
          </a:p>
          <a:p>
            <a:pPr marL="457200" indent="-457200"/>
            <a:endParaRPr lang="pt-PT" sz="2400">
              <a:latin typeface="Arial" pitchFamily="34" charset="0"/>
            </a:endParaRPr>
          </a:p>
        </p:txBody>
      </p:sp>
      <p:sp>
        <p:nvSpPr>
          <p:cNvPr id="2054" name="Rectangle 4"/>
          <p:cNvSpPr>
            <a:spLocks noChangeArrowheads="1"/>
          </p:cNvSpPr>
          <p:nvPr/>
        </p:nvSpPr>
        <p:spPr bwMode="auto">
          <a:xfrm>
            <a:off x="1476375" y="188913"/>
            <a:ext cx="6840538" cy="522287"/>
          </a:xfrm>
          <a:prstGeom prst="rect">
            <a:avLst/>
          </a:prstGeom>
          <a:noFill/>
          <a:ln w="9525">
            <a:noFill/>
            <a:miter lim="800000"/>
            <a:headEnd/>
            <a:tailEnd/>
          </a:ln>
        </p:spPr>
        <p:txBody>
          <a:bodyPr>
            <a:spAutoFit/>
          </a:bodyPr>
          <a:lstStyle/>
          <a:p>
            <a:r>
              <a:rPr lang="pt-PT" sz="2800"/>
              <a:t>Agentes de alteração dos alimentos</a:t>
            </a:r>
          </a:p>
        </p:txBody>
      </p:sp>
      <p:graphicFrame>
        <p:nvGraphicFramePr>
          <p:cNvPr id="2050" name="Object 2"/>
          <p:cNvGraphicFramePr>
            <a:graphicFrameLocks noChangeAspect="1"/>
          </p:cNvGraphicFramePr>
          <p:nvPr/>
        </p:nvGraphicFramePr>
        <p:xfrm>
          <a:off x="244475" y="836613"/>
          <a:ext cx="4311650" cy="5545137"/>
        </p:xfrm>
        <a:graphic>
          <a:graphicData uri="http://schemas.openxmlformats.org/presentationml/2006/ole">
            <p:oleObj spid="_x0000_s2050" name="Documento" r:id="rId3" imgW="5405320" imgH="4618926" progId="Word.Document.12">
              <p:embed/>
            </p:oleObj>
          </a:graphicData>
        </a:graphic>
      </p:graphicFrame>
      <p:graphicFrame>
        <p:nvGraphicFramePr>
          <p:cNvPr id="2051" name="Object 3"/>
          <p:cNvGraphicFramePr>
            <a:graphicFrameLocks noChangeAspect="1"/>
          </p:cNvGraphicFramePr>
          <p:nvPr/>
        </p:nvGraphicFramePr>
        <p:xfrm>
          <a:off x="4784725" y="836613"/>
          <a:ext cx="3962400" cy="4752975"/>
        </p:xfrm>
        <a:graphic>
          <a:graphicData uri="http://schemas.openxmlformats.org/presentationml/2006/ole">
            <p:oleObj spid="_x0000_s2051" name="Documento" r:id="rId4" imgW="5405320" imgH="3421827" progId="Word.Document.12">
              <p:embed/>
            </p:oleObj>
          </a:graphicData>
        </a:graphic>
      </p:graphicFrame>
      <p:graphicFrame>
        <p:nvGraphicFramePr>
          <p:cNvPr id="2052" name="Object 4"/>
          <p:cNvGraphicFramePr>
            <a:graphicFrameLocks noChangeAspect="1"/>
          </p:cNvGraphicFramePr>
          <p:nvPr/>
        </p:nvGraphicFramePr>
        <p:xfrm>
          <a:off x="4643438" y="5445125"/>
          <a:ext cx="4221162" cy="936625"/>
        </p:xfrm>
        <a:graphic>
          <a:graphicData uri="http://schemas.openxmlformats.org/presentationml/2006/ole">
            <p:oleObj spid="_x0000_s2052" name="Documento" r:id="rId5" imgW="5557750" imgH="550593" progId="Word.Document.12">
              <p:embed/>
            </p:oleObj>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nvGraphicFramePr>
        <p:xfrm>
          <a:off x="323850" y="0"/>
          <a:ext cx="6286543" cy="6256595"/>
        </p:xfrm>
        <a:graphic>
          <a:graphicData uri="http://schemas.openxmlformats.org/drawingml/2006/table">
            <a:tbl>
              <a:tblPr/>
              <a:tblGrid>
                <a:gridCol w="1716611"/>
                <a:gridCol w="1716611"/>
                <a:gridCol w="1459162"/>
                <a:gridCol w="1394159"/>
              </a:tblGrid>
              <a:tr h="184713">
                <a:tc gridSpan="4">
                  <a:txBody>
                    <a:bodyPr/>
                    <a:lstStyle/>
                    <a:p>
                      <a:pPr>
                        <a:lnSpc>
                          <a:spcPct val="115000"/>
                        </a:lnSpc>
                        <a:spcBef>
                          <a:spcPts val="500"/>
                        </a:spcBef>
                        <a:spcAft>
                          <a:spcPts val="500"/>
                        </a:spcAft>
                      </a:pPr>
                      <a:endParaRPr lang="pt-PT" sz="1000" dirty="0">
                        <a:latin typeface="Times New Roman"/>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pt-PT"/>
                    </a:p>
                  </a:txBody>
                  <a:tcPr/>
                </a:tc>
                <a:tc hMerge="1">
                  <a:txBody>
                    <a:bodyPr/>
                    <a:lstStyle/>
                    <a:p>
                      <a:endParaRPr lang="pt-PT"/>
                    </a:p>
                  </a:txBody>
                  <a:tcPr/>
                </a:tc>
                <a:tc hMerge="1">
                  <a:txBody>
                    <a:bodyPr/>
                    <a:lstStyle/>
                    <a:p>
                      <a:endParaRPr lang="pt-PT"/>
                    </a:p>
                  </a:txBody>
                  <a:tcPr/>
                </a:tc>
              </a:tr>
              <a:tr h="172100">
                <a:tc rowSpan="2" gridSpan="2">
                  <a:txBody>
                    <a:bodyPr/>
                    <a:lstStyle/>
                    <a:p>
                      <a:pPr>
                        <a:lnSpc>
                          <a:spcPct val="115000"/>
                        </a:lnSpc>
                        <a:spcBef>
                          <a:spcPts val="500"/>
                        </a:spcBef>
                        <a:spcAft>
                          <a:spcPts val="500"/>
                        </a:spcAft>
                      </a:pPr>
                      <a:r>
                        <a:rPr lang="pt-PT" sz="1000" b="1">
                          <a:latin typeface="Arial"/>
                          <a:ea typeface="Calibri"/>
                          <a:cs typeface="Times New Roman"/>
                        </a:rPr>
                        <a:t>Food </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pt-PT"/>
                    </a:p>
                  </a:txBody>
                  <a:tcPr/>
                </a:tc>
                <a:tc gridSpan="2">
                  <a:txBody>
                    <a:bodyPr/>
                    <a:lstStyle/>
                    <a:p>
                      <a:pPr algn="ctr">
                        <a:lnSpc>
                          <a:spcPct val="115000"/>
                        </a:lnSpc>
                        <a:spcBef>
                          <a:spcPts val="500"/>
                        </a:spcBef>
                        <a:spcAft>
                          <a:spcPts val="500"/>
                        </a:spcAft>
                      </a:pPr>
                      <a:r>
                        <a:rPr lang="pt-PT" sz="1000" b="1">
                          <a:latin typeface="Arial"/>
                          <a:ea typeface="Calibri"/>
                          <a:cs typeface="Times New Roman"/>
                        </a:rPr>
                        <a:t>Typical shelf-lives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pt-PT"/>
                    </a:p>
                  </a:txBody>
                  <a:tcPr/>
                </a:tc>
              </a:tr>
              <a:tr h="321550">
                <a:tc gridSpan="2" vMerge="1">
                  <a:txBody>
                    <a:bodyPr/>
                    <a:lstStyle/>
                    <a:p>
                      <a:endParaRPr lang="pt-PT"/>
                    </a:p>
                  </a:txBody>
                  <a:tcPr/>
                </a:tc>
                <a:tc hMerge="1" vMerge="1">
                  <a:txBody>
                    <a:bodyPr/>
                    <a:lstStyle/>
                    <a:p>
                      <a:endParaRPr lang="pt-PT"/>
                    </a:p>
                  </a:txBody>
                  <a:tcPr/>
                </a:tc>
                <a:tc>
                  <a:txBody>
                    <a:bodyPr/>
                    <a:lstStyle/>
                    <a:p>
                      <a:pPr>
                        <a:lnSpc>
                          <a:spcPct val="115000"/>
                        </a:lnSpc>
                        <a:spcBef>
                          <a:spcPts val="500"/>
                        </a:spcBef>
                        <a:spcAft>
                          <a:spcPts val="500"/>
                        </a:spcAft>
                      </a:pPr>
                      <a:r>
                        <a:rPr lang="pt-PT" sz="1000" b="1">
                          <a:latin typeface="Arial"/>
                          <a:ea typeface="Calibri"/>
                          <a:cs typeface="Times New Roman"/>
                        </a:rPr>
                        <a:t>In temperate zone</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b="1">
                          <a:latin typeface="Arial"/>
                          <a:ea typeface="Calibri"/>
                          <a:cs typeface="Times New Roman"/>
                        </a:rPr>
                        <a:t>In tropical zone</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2100">
                <a:tc rowSpan="5">
                  <a:txBody>
                    <a:bodyPr/>
                    <a:lstStyle/>
                    <a:p>
                      <a:pPr>
                        <a:lnSpc>
                          <a:spcPct val="115000"/>
                        </a:lnSpc>
                        <a:spcBef>
                          <a:spcPts val="500"/>
                        </a:spcBef>
                        <a:spcAft>
                          <a:spcPts val="500"/>
                        </a:spcAft>
                      </a:pPr>
                      <a:r>
                        <a:rPr lang="pt-PT" sz="1000" b="1">
                          <a:latin typeface="Arial"/>
                          <a:ea typeface="Calibri"/>
                          <a:cs typeface="Times New Roman"/>
                        </a:rPr>
                        <a:t>Grain</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Maize</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2 - 3 years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&lt; 2 years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2100">
                <a:tc vMerge="1">
                  <a:txBody>
                    <a:bodyPr/>
                    <a:lstStyle/>
                    <a:p>
                      <a:endParaRPr lang="pt-PT"/>
                    </a:p>
                  </a:txBody>
                  <a:tcPr/>
                </a:tc>
                <a:tc>
                  <a:txBody>
                    <a:bodyPr/>
                    <a:lstStyle/>
                    <a:p>
                      <a:pPr>
                        <a:lnSpc>
                          <a:spcPct val="115000"/>
                        </a:lnSpc>
                        <a:spcBef>
                          <a:spcPts val="500"/>
                        </a:spcBef>
                        <a:spcAft>
                          <a:spcPts val="500"/>
                        </a:spcAft>
                      </a:pPr>
                      <a:r>
                        <a:rPr lang="pt-PT" sz="1000">
                          <a:latin typeface="Arial"/>
                          <a:ea typeface="Calibri"/>
                          <a:cs typeface="Times New Roman"/>
                        </a:rPr>
                        <a:t>Rice, white</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2 - 3 years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&lt; 12 months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2100">
                <a:tc vMerge="1">
                  <a:txBody>
                    <a:bodyPr/>
                    <a:lstStyle/>
                    <a:p>
                      <a:endParaRPr lang="pt-PT"/>
                    </a:p>
                  </a:txBody>
                  <a:tcPr/>
                </a:tc>
                <a:tc>
                  <a:txBody>
                    <a:bodyPr/>
                    <a:lstStyle/>
                    <a:p>
                      <a:pPr>
                        <a:lnSpc>
                          <a:spcPct val="115000"/>
                        </a:lnSpc>
                        <a:spcBef>
                          <a:spcPts val="500"/>
                        </a:spcBef>
                        <a:spcAft>
                          <a:spcPts val="500"/>
                        </a:spcAft>
                      </a:pPr>
                      <a:r>
                        <a:rPr lang="pt-PT" sz="1000">
                          <a:latin typeface="Arial"/>
                          <a:ea typeface="Calibri"/>
                          <a:cs typeface="Times New Roman"/>
                        </a:rPr>
                        <a:t>Rice, brown</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12 months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6 months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2100">
                <a:tc vMerge="1">
                  <a:txBody>
                    <a:bodyPr/>
                    <a:lstStyle/>
                    <a:p>
                      <a:endParaRPr lang="pt-PT"/>
                    </a:p>
                  </a:txBody>
                  <a:tcPr/>
                </a:tc>
                <a:tc>
                  <a:txBody>
                    <a:bodyPr/>
                    <a:lstStyle/>
                    <a:p>
                      <a:pPr>
                        <a:lnSpc>
                          <a:spcPct val="115000"/>
                        </a:lnSpc>
                        <a:spcBef>
                          <a:spcPts val="500"/>
                        </a:spcBef>
                        <a:spcAft>
                          <a:spcPts val="500"/>
                        </a:spcAft>
                      </a:pPr>
                      <a:r>
                        <a:rPr lang="pt-PT" sz="1000">
                          <a:latin typeface="Arial"/>
                          <a:ea typeface="Calibri"/>
                          <a:cs typeface="Times New Roman"/>
                        </a:rPr>
                        <a:t>Wheat</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2 - 3 years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&lt; 3 years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4713">
                <a:tc vMerge="1">
                  <a:txBody>
                    <a:bodyPr/>
                    <a:lstStyle/>
                    <a:p>
                      <a:endParaRPr lang="pt-PT"/>
                    </a:p>
                  </a:txBody>
                  <a:tcPr/>
                </a:tc>
                <a:tc>
                  <a:txBody>
                    <a:bodyPr/>
                    <a:lstStyle/>
                    <a:p>
                      <a:pPr>
                        <a:lnSpc>
                          <a:spcPct val="115000"/>
                        </a:lnSpc>
                        <a:spcBef>
                          <a:spcPts val="500"/>
                        </a:spcBef>
                        <a:spcAft>
                          <a:spcPts val="500"/>
                        </a:spcAft>
                      </a:pPr>
                      <a:r>
                        <a:rPr lang="pt-PT" sz="1000">
                          <a:latin typeface="Arial"/>
                          <a:ea typeface="Calibri"/>
                          <a:cs typeface="Times New Roman"/>
                        </a:rPr>
                        <a:t>Sorghum</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10 - 12 years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endParaRPr lang="pt-PT" sz="1000">
                        <a:latin typeface="Times New Roman"/>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2100">
                <a:tc rowSpan="3">
                  <a:txBody>
                    <a:bodyPr/>
                    <a:lstStyle/>
                    <a:p>
                      <a:pPr>
                        <a:lnSpc>
                          <a:spcPct val="115000"/>
                        </a:lnSpc>
                        <a:spcBef>
                          <a:spcPts val="500"/>
                        </a:spcBef>
                        <a:spcAft>
                          <a:spcPts val="500"/>
                        </a:spcAft>
                      </a:pPr>
                      <a:r>
                        <a:rPr lang="pt-PT" sz="1000" b="1">
                          <a:latin typeface="Arial"/>
                          <a:ea typeface="Calibri"/>
                          <a:cs typeface="Times New Roman"/>
                        </a:rPr>
                        <a:t>Pulses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Beans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2 years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12 months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2100">
                <a:tc vMerge="1">
                  <a:txBody>
                    <a:bodyPr/>
                    <a:lstStyle/>
                    <a:p>
                      <a:endParaRPr lang="pt-PT"/>
                    </a:p>
                  </a:txBody>
                  <a:tcPr/>
                </a:tc>
                <a:tc>
                  <a:txBody>
                    <a:bodyPr/>
                    <a:lstStyle/>
                    <a:p>
                      <a:pPr>
                        <a:lnSpc>
                          <a:spcPct val="115000"/>
                        </a:lnSpc>
                        <a:spcBef>
                          <a:spcPts val="500"/>
                        </a:spcBef>
                        <a:spcAft>
                          <a:spcPts val="500"/>
                        </a:spcAft>
                      </a:pPr>
                      <a:r>
                        <a:rPr lang="pt-PT" sz="1000">
                          <a:latin typeface="Arial"/>
                          <a:ea typeface="Calibri"/>
                          <a:cs typeface="Times New Roman"/>
                        </a:rPr>
                        <a:t>Lentils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2 years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12 months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2100">
                <a:tc vMerge="1">
                  <a:txBody>
                    <a:bodyPr/>
                    <a:lstStyle/>
                    <a:p>
                      <a:endParaRPr lang="pt-PT"/>
                    </a:p>
                  </a:txBody>
                  <a:tcPr/>
                </a:tc>
                <a:tc>
                  <a:txBody>
                    <a:bodyPr/>
                    <a:lstStyle/>
                    <a:p>
                      <a:pPr>
                        <a:lnSpc>
                          <a:spcPct val="115000"/>
                        </a:lnSpc>
                        <a:spcBef>
                          <a:spcPts val="500"/>
                        </a:spcBef>
                        <a:spcAft>
                          <a:spcPts val="500"/>
                        </a:spcAft>
                      </a:pPr>
                      <a:r>
                        <a:rPr lang="pt-PT" sz="1000">
                          <a:latin typeface="Arial"/>
                          <a:ea typeface="Calibri"/>
                          <a:cs typeface="Times New Roman"/>
                        </a:rPr>
                        <a:t>Peas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2 years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12 months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4713">
                <a:tc rowSpan="4">
                  <a:txBody>
                    <a:bodyPr/>
                    <a:lstStyle/>
                    <a:p>
                      <a:pPr>
                        <a:lnSpc>
                          <a:spcPct val="115000"/>
                        </a:lnSpc>
                        <a:spcBef>
                          <a:spcPts val="500"/>
                        </a:spcBef>
                        <a:spcAft>
                          <a:spcPts val="500"/>
                        </a:spcAft>
                      </a:pPr>
                      <a:r>
                        <a:rPr lang="pt-PT" sz="1000" b="1">
                          <a:latin typeface="Arial"/>
                          <a:ea typeface="Calibri"/>
                          <a:cs typeface="Times New Roman"/>
                        </a:rPr>
                        <a:t>Flours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MML, degermed</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6 - 12 months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endParaRPr lang="pt-PT" sz="1000">
                        <a:latin typeface="Times New Roman"/>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2100">
                <a:tc vMerge="1">
                  <a:txBody>
                    <a:bodyPr/>
                    <a:lstStyle/>
                    <a:p>
                      <a:endParaRPr lang="pt-PT"/>
                    </a:p>
                  </a:txBody>
                  <a:tcPr/>
                </a:tc>
                <a:tc>
                  <a:txBody>
                    <a:bodyPr/>
                    <a:lstStyle/>
                    <a:p>
                      <a:pPr>
                        <a:lnSpc>
                          <a:spcPct val="115000"/>
                        </a:lnSpc>
                        <a:spcBef>
                          <a:spcPts val="500"/>
                        </a:spcBef>
                        <a:spcAft>
                          <a:spcPts val="500"/>
                        </a:spcAft>
                      </a:pPr>
                      <a:r>
                        <a:rPr lang="pt-PT" sz="1000">
                          <a:latin typeface="Arial"/>
                          <a:ea typeface="Calibri"/>
                          <a:cs typeface="Times New Roman"/>
                        </a:rPr>
                        <a:t>MML, whole</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2 months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1 month</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2100">
                <a:tc vMerge="1">
                  <a:txBody>
                    <a:bodyPr/>
                    <a:lstStyle/>
                    <a:p>
                      <a:endParaRPr lang="pt-PT"/>
                    </a:p>
                  </a:txBody>
                  <a:tcPr/>
                </a:tc>
                <a:tc>
                  <a:txBody>
                    <a:bodyPr/>
                    <a:lstStyle/>
                    <a:p>
                      <a:pPr>
                        <a:lnSpc>
                          <a:spcPct val="115000"/>
                        </a:lnSpc>
                        <a:spcBef>
                          <a:spcPts val="500"/>
                        </a:spcBef>
                        <a:spcAft>
                          <a:spcPts val="500"/>
                        </a:spcAft>
                      </a:pPr>
                      <a:r>
                        <a:rPr lang="pt-PT" sz="1000">
                          <a:latin typeface="Arial"/>
                          <a:ea typeface="Calibri"/>
                          <a:cs typeface="Times New Roman"/>
                        </a:rPr>
                        <a:t>Wheat flour</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6 - 12 months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6 - 8 months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8366">
                <a:tc vMerge="1">
                  <a:txBody>
                    <a:bodyPr/>
                    <a:lstStyle/>
                    <a:p>
                      <a:endParaRPr lang="pt-PT"/>
                    </a:p>
                  </a:txBody>
                  <a:tcPr/>
                </a:tc>
                <a:tc>
                  <a:txBody>
                    <a:bodyPr/>
                    <a:lstStyle/>
                    <a:p>
                      <a:pPr>
                        <a:lnSpc>
                          <a:spcPct val="115000"/>
                        </a:lnSpc>
                        <a:spcBef>
                          <a:spcPts val="500"/>
                        </a:spcBef>
                        <a:spcAft>
                          <a:spcPts val="500"/>
                        </a:spcAft>
                      </a:pPr>
                      <a:r>
                        <a:rPr lang="pt-PT" sz="1000">
                          <a:latin typeface="Arial"/>
                          <a:ea typeface="Calibri"/>
                          <a:cs typeface="Times New Roman"/>
                        </a:rPr>
                        <a:t>Whole wheat flour</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2 months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dirty="0">
                          <a:latin typeface="Arial"/>
                          <a:ea typeface="Calibri"/>
                          <a:cs typeface="Times New Roman"/>
                        </a:rPr>
                        <a:t>1 </a:t>
                      </a:r>
                      <a:r>
                        <a:rPr lang="pt-PT" sz="1000" dirty="0" err="1">
                          <a:latin typeface="Arial"/>
                          <a:ea typeface="Calibri"/>
                          <a:cs typeface="Times New Roman"/>
                        </a:rPr>
                        <a:t>month</a:t>
                      </a:r>
                      <a:endParaRPr lang="pt-PT"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2100">
                <a:tc rowSpan="5">
                  <a:txBody>
                    <a:bodyPr/>
                    <a:lstStyle/>
                    <a:p>
                      <a:pPr>
                        <a:lnSpc>
                          <a:spcPct val="115000"/>
                        </a:lnSpc>
                        <a:spcBef>
                          <a:spcPts val="500"/>
                        </a:spcBef>
                        <a:spcAft>
                          <a:spcPts val="500"/>
                        </a:spcAft>
                      </a:pPr>
                      <a:r>
                        <a:rPr lang="pt-PT" sz="1000" b="1" dirty="0" err="1" smtClean="0">
                          <a:latin typeface="Arial"/>
                          <a:ea typeface="Calibri"/>
                          <a:cs typeface="Times New Roman"/>
                        </a:rPr>
                        <a:t>Food</a:t>
                      </a:r>
                      <a:r>
                        <a:rPr lang="pt-PT" sz="1000" b="1" baseline="0" dirty="0" smtClean="0">
                          <a:latin typeface="Arial"/>
                          <a:ea typeface="Calibri"/>
                          <a:cs typeface="Times New Roman"/>
                        </a:rPr>
                        <a:t> </a:t>
                      </a:r>
                      <a:r>
                        <a:rPr lang="pt-PT" sz="1000" b="1" dirty="0" err="1" smtClean="0">
                          <a:latin typeface="Arial"/>
                          <a:ea typeface="Calibri"/>
                          <a:cs typeface="Times New Roman"/>
                        </a:rPr>
                        <a:t>Blended</a:t>
                      </a:r>
                      <a:r>
                        <a:rPr lang="pt-PT" sz="1000" b="1" dirty="0" smtClean="0">
                          <a:latin typeface="Arial"/>
                          <a:ea typeface="Calibri"/>
                          <a:cs typeface="Times New Roman"/>
                        </a:rPr>
                        <a:t> </a:t>
                      </a:r>
                      <a:r>
                        <a:rPr lang="pt-PT" sz="1000" b="1" dirty="0" err="1" smtClean="0">
                          <a:latin typeface="Arial"/>
                          <a:ea typeface="Calibri"/>
                          <a:cs typeface="Times New Roman"/>
                        </a:rPr>
                        <a:t>Fortiified</a:t>
                      </a:r>
                      <a:endParaRPr lang="pt-PT"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dirty="0" err="1" smtClean="0">
                          <a:latin typeface="Arial"/>
                          <a:ea typeface="Calibri"/>
                          <a:cs typeface="Times New Roman"/>
                        </a:rPr>
                        <a:t>Corn</a:t>
                      </a:r>
                      <a:r>
                        <a:rPr lang="pt-PT" sz="1000" dirty="0" smtClean="0">
                          <a:latin typeface="Arial"/>
                          <a:ea typeface="Calibri"/>
                          <a:cs typeface="Times New Roman"/>
                        </a:rPr>
                        <a:t> </a:t>
                      </a:r>
                      <a:r>
                        <a:rPr lang="pt-PT" sz="1000" dirty="0" err="1" smtClean="0">
                          <a:latin typeface="Arial"/>
                          <a:ea typeface="Calibri"/>
                          <a:cs typeface="Times New Roman"/>
                        </a:rPr>
                        <a:t>Soy</a:t>
                      </a:r>
                      <a:r>
                        <a:rPr lang="pt-PT" sz="1000" dirty="0" smtClean="0">
                          <a:latin typeface="Arial"/>
                          <a:ea typeface="Calibri"/>
                          <a:cs typeface="Times New Roman"/>
                        </a:rPr>
                        <a:t> </a:t>
                      </a:r>
                      <a:r>
                        <a:rPr lang="pt-PT" sz="1000" dirty="0" err="1" smtClean="0">
                          <a:latin typeface="Arial"/>
                          <a:ea typeface="Calibri"/>
                          <a:cs typeface="Times New Roman"/>
                        </a:rPr>
                        <a:t>Blend</a:t>
                      </a:r>
                      <a:endParaRPr lang="pt-PT"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18 months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12 months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2100">
                <a:tc vMerge="1">
                  <a:txBody>
                    <a:bodyPr/>
                    <a:lstStyle/>
                    <a:p>
                      <a:endParaRPr lang="pt-PT"/>
                    </a:p>
                  </a:txBody>
                  <a:tcPr/>
                </a:tc>
                <a:tc>
                  <a:txBody>
                    <a:bodyPr/>
                    <a:lstStyle/>
                    <a:p>
                      <a:pPr>
                        <a:lnSpc>
                          <a:spcPct val="115000"/>
                        </a:lnSpc>
                        <a:spcBef>
                          <a:spcPts val="500"/>
                        </a:spcBef>
                        <a:spcAft>
                          <a:spcPts val="500"/>
                        </a:spcAft>
                      </a:pPr>
                      <a:r>
                        <a:rPr lang="pt-PT" sz="1000" dirty="0" err="1" smtClean="0">
                          <a:latin typeface="Arial"/>
                          <a:ea typeface="Calibri"/>
                          <a:cs typeface="Times New Roman"/>
                        </a:rPr>
                        <a:t>Wheat</a:t>
                      </a:r>
                      <a:r>
                        <a:rPr lang="pt-PT" sz="1000" dirty="0" smtClean="0">
                          <a:latin typeface="Arial"/>
                          <a:ea typeface="Calibri"/>
                          <a:cs typeface="Times New Roman"/>
                        </a:rPr>
                        <a:t> </a:t>
                      </a:r>
                      <a:r>
                        <a:rPr lang="pt-PT" sz="1000" dirty="0" err="1" smtClean="0">
                          <a:latin typeface="Arial"/>
                          <a:ea typeface="Calibri"/>
                          <a:cs typeface="Times New Roman"/>
                        </a:rPr>
                        <a:t>Soy</a:t>
                      </a:r>
                      <a:r>
                        <a:rPr lang="pt-PT" sz="1000" dirty="0" smtClean="0">
                          <a:latin typeface="Arial"/>
                          <a:ea typeface="Calibri"/>
                          <a:cs typeface="Times New Roman"/>
                        </a:rPr>
                        <a:t> </a:t>
                      </a:r>
                      <a:r>
                        <a:rPr lang="pt-PT" sz="1000" dirty="0" err="1" smtClean="0">
                          <a:latin typeface="Arial"/>
                          <a:ea typeface="Calibri"/>
                          <a:cs typeface="Times New Roman"/>
                        </a:rPr>
                        <a:t>Blend</a:t>
                      </a:r>
                      <a:endParaRPr lang="pt-PT"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18 months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12 months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2100">
                <a:tc vMerge="1">
                  <a:txBody>
                    <a:bodyPr/>
                    <a:lstStyle/>
                    <a:p>
                      <a:endParaRPr lang="pt-PT"/>
                    </a:p>
                  </a:txBody>
                  <a:tcPr/>
                </a:tc>
                <a:tc>
                  <a:txBody>
                    <a:bodyPr/>
                    <a:lstStyle/>
                    <a:p>
                      <a:pPr>
                        <a:lnSpc>
                          <a:spcPct val="115000"/>
                        </a:lnSpc>
                        <a:spcBef>
                          <a:spcPts val="500"/>
                        </a:spcBef>
                        <a:spcAft>
                          <a:spcPts val="500"/>
                        </a:spcAft>
                      </a:pPr>
                      <a:r>
                        <a:rPr lang="pt-PT" sz="1000">
                          <a:latin typeface="Arial"/>
                          <a:ea typeface="Calibri"/>
                          <a:cs typeface="Times New Roman"/>
                        </a:rPr>
                        <a:t>Rice blend</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18 months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12 months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2100">
                <a:tc vMerge="1">
                  <a:txBody>
                    <a:bodyPr/>
                    <a:lstStyle/>
                    <a:p>
                      <a:endParaRPr lang="pt-PT"/>
                    </a:p>
                  </a:txBody>
                  <a:tcPr/>
                </a:tc>
                <a:tc>
                  <a:txBody>
                    <a:bodyPr/>
                    <a:lstStyle/>
                    <a:p>
                      <a:pPr>
                        <a:lnSpc>
                          <a:spcPct val="115000"/>
                        </a:lnSpc>
                        <a:spcBef>
                          <a:spcPts val="500"/>
                        </a:spcBef>
                        <a:spcAft>
                          <a:spcPts val="500"/>
                        </a:spcAft>
                      </a:pPr>
                      <a:r>
                        <a:rPr lang="pt-PT" sz="1000">
                          <a:latin typeface="Arial"/>
                          <a:ea typeface="Calibri"/>
                          <a:cs typeface="Times New Roman"/>
                        </a:rPr>
                        <a:t>Pea blend</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18 months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12 months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2100">
                <a:tc vMerge="1">
                  <a:txBody>
                    <a:bodyPr/>
                    <a:lstStyle/>
                    <a:p>
                      <a:endParaRPr lang="pt-PT"/>
                    </a:p>
                  </a:txBody>
                  <a:tcPr/>
                </a:tc>
                <a:tc>
                  <a:txBody>
                    <a:bodyPr/>
                    <a:lstStyle/>
                    <a:p>
                      <a:pPr>
                        <a:lnSpc>
                          <a:spcPct val="115000"/>
                        </a:lnSpc>
                        <a:spcBef>
                          <a:spcPts val="500"/>
                        </a:spcBef>
                        <a:spcAft>
                          <a:spcPts val="500"/>
                        </a:spcAft>
                      </a:pPr>
                      <a:r>
                        <a:rPr lang="pt-PT" sz="1000">
                          <a:latin typeface="Arial"/>
                          <a:ea typeface="Calibri"/>
                          <a:cs typeface="Times New Roman"/>
                        </a:rPr>
                        <a:t>Wheat corn blend</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18 months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12 months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2100">
                <a:tc rowSpan="3">
                  <a:txBody>
                    <a:bodyPr/>
                    <a:lstStyle/>
                    <a:p>
                      <a:pPr>
                        <a:lnSpc>
                          <a:spcPct val="115000"/>
                        </a:lnSpc>
                        <a:spcBef>
                          <a:spcPts val="500"/>
                        </a:spcBef>
                        <a:spcAft>
                          <a:spcPts val="500"/>
                        </a:spcAft>
                      </a:pPr>
                      <a:r>
                        <a:rPr lang="pt-PT" sz="1000" b="1">
                          <a:latin typeface="Arial"/>
                          <a:ea typeface="Calibri"/>
                          <a:cs typeface="Times New Roman"/>
                        </a:rPr>
                        <a:t>Biscuit</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Fortified</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18 months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6 - 12 months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2100">
                <a:tc vMerge="1">
                  <a:txBody>
                    <a:bodyPr/>
                    <a:lstStyle/>
                    <a:p>
                      <a:endParaRPr lang="pt-PT"/>
                    </a:p>
                  </a:txBody>
                  <a:tcPr/>
                </a:tc>
                <a:tc>
                  <a:txBody>
                    <a:bodyPr/>
                    <a:lstStyle/>
                    <a:p>
                      <a:pPr>
                        <a:lnSpc>
                          <a:spcPct val="115000"/>
                        </a:lnSpc>
                        <a:spcBef>
                          <a:spcPts val="500"/>
                        </a:spcBef>
                        <a:spcAft>
                          <a:spcPts val="500"/>
                        </a:spcAft>
                      </a:pPr>
                      <a:r>
                        <a:rPr lang="pt-PT" sz="1000" dirty="0" err="1" smtClean="0">
                          <a:latin typeface="Arial"/>
                          <a:ea typeface="Calibri"/>
                          <a:cs typeface="Times New Roman"/>
                        </a:rPr>
                        <a:t>High</a:t>
                      </a:r>
                      <a:r>
                        <a:rPr lang="pt-PT" sz="1000" dirty="0" smtClean="0">
                          <a:latin typeface="Arial"/>
                          <a:ea typeface="Calibri"/>
                          <a:cs typeface="Times New Roman"/>
                        </a:rPr>
                        <a:t> </a:t>
                      </a:r>
                      <a:r>
                        <a:rPr lang="pt-PT" sz="1000" dirty="0" err="1" smtClean="0">
                          <a:latin typeface="Arial"/>
                          <a:ea typeface="Calibri"/>
                          <a:cs typeface="Times New Roman"/>
                        </a:rPr>
                        <a:t>Energy</a:t>
                      </a:r>
                      <a:r>
                        <a:rPr lang="pt-PT" sz="1000" dirty="0" smtClean="0">
                          <a:latin typeface="Arial"/>
                          <a:ea typeface="Calibri"/>
                          <a:cs typeface="Times New Roman"/>
                        </a:rPr>
                        <a:t> </a:t>
                      </a:r>
                      <a:r>
                        <a:rPr lang="pt-PT" sz="1000" dirty="0" err="1" smtClean="0">
                          <a:latin typeface="Arial"/>
                          <a:ea typeface="Calibri"/>
                          <a:cs typeface="Times New Roman"/>
                        </a:rPr>
                        <a:t>Biscuits</a:t>
                      </a:r>
                      <a:r>
                        <a:rPr lang="pt-PT" sz="1000" dirty="0" smtClean="0">
                          <a:latin typeface="Arial"/>
                          <a:ea typeface="Calibri"/>
                          <a:cs typeface="Times New Roman"/>
                        </a:rPr>
                        <a:t> </a:t>
                      </a:r>
                      <a:endParaRPr lang="pt-PT"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2 years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18 months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2100">
                <a:tc vMerge="1">
                  <a:txBody>
                    <a:bodyPr/>
                    <a:lstStyle/>
                    <a:p>
                      <a:endParaRPr lang="pt-PT"/>
                    </a:p>
                  </a:txBody>
                  <a:tcPr/>
                </a:tc>
                <a:tc>
                  <a:txBody>
                    <a:bodyPr/>
                    <a:lstStyle/>
                    <a:p>
                      <a:pPr>
                        <a:lnSpc>
                          <a:spcPct val="115000"/>
                        </a:lnSpc>
                        <a:spcBef>
                          <a:spcPts val="500"/>
                        </a:spcBef>
                        <a:spcAft>
                          <a:spcPts val="500"/>
                        </a:spcAft>
                      </a:pPr>
                      <a:r>
                        <a:rPr lang="pt-PT" sz="1000" dirty="0" err="1" smtClean="0">
                          <a:latin typeface="Arial"/>
                          <a:ea typeface="Calibri"/>
                          <a:cs typeface="Times New Roman"/>
                        </a:rPr>
                        <a:t>Food</a:t>
                      </a:r>
                      <a:r>
                        <a:rPr lang="pt-PT" sz="1000" dirty="0" smtClean="0">
                          <a:latin typeface="Arial"/>
                          <a:ea typeface="Calibri"/>
                          <a:cs typeface="Times New Roman"/>
                        </a:rPr>
                        <a:t> </a:t>
                      </a:r>
                      <a:r>
                        <a:rPr lang="pt-PT" sz="1000" dirty="0" err="1" smtClean="0">
                          <a:latin typeface="Arial"/>
                          <a:ea typeface="Calibri"/>
                          <a:cs typeface="Times New Roman"/>
                        </a:rPr>
                        <a:t>Bars</a:t>
                      </a:r>
                      <a:r>
                        <a:rPr lang="pt-PT" sz="1000" dirty="0" smtClean="0">
                          <a:latin typeface="Arial"/>
                          <a:ea typeface="Calibri"/>
                          <a:cs typeface="Times New Roman"/>
                        </a:rPr>
                        <a:t> for </a:t>
                      </a:r>
                      <a:r>
                        <a:rPr lang="pt-PT" sz="1000" dirty="0" err="1" smtClean="0">
                          <a:latin typeface="Arial"/>
                          <a:ea typeface="Calibri"/>
                          <a:cs typeface="Times New Roman"/>
                        </a:rPr>
                        <a:t>Emergency</a:t>
                      </a:r>
                      <a:endParaRPr lang="pt-PT"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5 years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5 years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2100">
                <a:tc>
                  <a:txBody>
                    <a:bodyPr/>
                    <a:lstStyle/>
                    <a:p>
                      <a:pPr>
                        <a:lnSpc>
                          <a:spcPct val="115000"/>
                        </a:lnSpc>
                        <a:spcBef>
                          <a:spcPts val="500"/>
                        </a:spcBef>
                        <a:spcAft>
                          <a:spcPts val="500"/>
                        </a:spcAft>
                      </a:pPr>
                      <a:r>
                        <a:rPr lang="pt-PT" sz="1000" b="1">
                          <a:latin typeface="Arial"/>
                          <a:ea typeface="Calibri"/>
                          <a:cs typeface="Times New Roman"/>
                        </a:rPr>
                        <a:t>Oil</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Oil</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&gt; 12 months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12 months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2100">
                <a:tc rowSpan="2">
                  <a:txBody>
                    <a:bodyPr/>
                    <a:lstStyle/>
                    <a:p>
                      <a:pPr>
                        <a:lnSpc>
                          <a:spcPct val="115000"/>
                        </a:lnSpc>
                        <a:spcBef>
                          <a:spcPts val="500"/>
                        </a:spcBef>
                        <a:spcAft>
                          <a:spcPts val="500"/>
                        </a:spcAft>
                      </a:pPr>
                      <a:r>
                        <a:rPr lang="pt-PT" sz="1000" b="1">
                          <a:latin typeface="Arial"/>
                          <a:ea typeface="Calibri"/>
                          <a:cs typeface="Times New Roman"/>
                        </a:rPr>
                        <a:t>Noodles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Dried</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2 years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1 year</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2100">
                <a:tc vMerge="1">
                  <a:txBody>
                    <a:bodyPr/>
                    <a:lstStyle/>
                    <a:p>
                      <a:endParaRPr lang="pt-PT"/>
                    </a:p>
                  </a:txBody>
                  <a:tcPr/>
                </a:tc>
                <a:tc>
                  <a:txBody>
                    <a:bodyPr/>
                    <a:lstStyle/>
                    <a:p>
                      <a:pPr>
                        <a:lnSpc>
                          <a:spcPct val="115000"/>
                        </a:lnSpc>
                        <a:spcBef>
                          <a:spcPts val="500"/>
                        </a:spcBef>
                        <a:spcAft>
                          <a:spcPts val="500"/>
                        </a:spcAft>
                      </a:pPr>
                      <a:r>
                        <a:rPr lang="pt-PT" sz="1000">
                          <a:latin typeface="Arial"/>
                          <a:ea typeface="Calibri"/>
                          <a:cs typeface="Times New Roman"/>
                        </a:rPr>
                        <a:t>Instant</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2 years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1 year</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2100">
                <a:tc rowSpan="3">
                  <a:txBody>
                    <a:bodyPr/>
                    <a:lstStyle/>
                    <a:p>
                      <a:pPr>
                        <a:lnSpc>
                          <a:spcPct val="115000"/>
                        </a:lnSpc>
                        <a:spcBef>
                          <a:spcPts val="500"/>
                        </a:spcBef>
                        <a:spcAft>
                          <a:spcPts val="500"/>
                        </a:spcAft>
                      </a:pPr>
                      <a:r>
                        <a:rPr lang="pt-PT" sz="1000" b="1">
                          <a:latin typeface="Arial"/>
                          <a:ea typeface="Calibri"/>
                          <a:cs typeface="Times New Roman"/>
                        </a:rPr>
                        <a:t>Canned</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Fish in oil</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3 years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18 months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2100">
                <a:tc vMerge="1">
                  <a:txBody>
                    <a:bodyPr/>
                    <a:lstStyle/>
                    <a:p>
                      <a:endParaRPr lang="pt-PT"/>
                    </a:p>
                  </a:txBody>
                  <a:tcPr/>
                </a:tc>
                <a:tc>
                  <a:txBody>
                    <a:bodyPr/>
                    <a:lstStyle/>
                    <a:p>
                      <a:pPr>
                        <a:lnSpc>
                          <a:spcPct val="115000"/>
                        </a:lnSpc>
                        <a:spcBef>
                          <a:spcPts val="500"/>
                        </a:spcBef>
                        <a:spcAft>
                          <a:spcPts val="500"/>
                        </a:spcAft>
                      </a:pPr>
                      <a:r>
                        <a:rPr lang="pt-PT" sz="1000">
                          <a:latin typeface="Arial"/>
                          <a:ea typeface="Calibri"/>
                          <a:cs typeface="Times New Roman"/>
                        </a:rPr>
                        <a:t>Fish in tomato sauce</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2 years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12 months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2100">
                <a:tc vMerge="1">
                  <a:txBody>
                    <a:bodyPr/>
                    <a:lstStyle/>
                    <a:p>
                      <a:endParaRPr lang="pt-PT"/>
                    </a:p>
                  </a:txBody>
                  <a:tcPr/>
                </a:tc>
                <a:tc>
                  <a:txBody>
                    <a:bodyPr/>
                    <a:lstStyle/>
                    <a:p>
                      <a:pPr>
                        <a:lnSpc>
                          <a:spcPct val="115000"/>
                        </a:lnSpc>
                        <a:spcBef>
                          <a:spcPts val="500"/>
                        </a:spcBef>
                        <a:spcAft>
                          <a:spcPts val="500"/>
                        </a:spcAft>
                      </a:pPr>
                      <a:r>
                        <a:rPr lang="pt-PT" sz="1000">
                          <a:latin typeface="Arial"/>
                          <a:ea typeface="Calibri"/>
                          <a:cs typeface="Times New Roman"/>
                        </a:rPr>
                        <a:t>Meat</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3 years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18 months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2100">
                <a:tc rowSpan="5">
                  <a:txBody>
                    <a:bodyPr/>
                    <a:lstStyle/>
                    <a:p>
                      <a:pPr>
                        <a:lnSpc>
                          <a:spcPct val="115000"/>
                        </a:lnSpc>
                        <a:spcBef>
                          <a:spcPts val="500"/>
                        </a:spcBef>
                        <a:spcAft>
                          <a:spcPts val="500"/>
                        </a:spcAft>
                      </a:pPr>
                      <a:r>
                        <a:rPr lang="pt-PT" sz="1000" b="1">
                          <a:latin typeface="Arial"/>
                          <a:ea typeface="Calibri"/>
                          <a:cs typeface="Times New Roman"/>
                        </a:rPr>
                        <a:t>Other</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DSM</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1 year</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1 year</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2100">
                <a:tc vMerge="1">
                  <a:txBody>
                    <a:bodyPr/>
                    <a:lstStyle/>
                    <a:p>
                      <a:endParaRPr lang="pt-PT"/>
                    </a:p>
                  </a:txBody>
                  <a:tcPr/>
                </a:tc>
                <a:tc>
                  <a:txBody>
                    <a:bodyPr/>
                    <a:lstStyle/>
                    <a:p>
                      <a:pPr>
                        <a:lnSpc>
                          <a:spcPct val="115000"/>
                        </a:lnSpc>
                        <a:spcBef>
                          <a:spcPts val="500"/>
                        </a:spcBef>
                        <a:spcAft>
                          <a:spcPts val="500"/>
                        </a:spcAft>
                      </a:pPr>
                      <a:r>
                        <a:rPr lang="pt-PT" sz="1000">
                          <a:latin typeface="Arial"/>
                          <a:ea typeface="Calibri"/>
                          <a:cs typeface="Times New Roman"/>
                        </a:rPr>
                        <a:t>Salt</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indefinite</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indefinite</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2100">
                <a:tc vMerge="1">
                  <a:txBody>
                    <a:bodyPr/>
                    <a:lstStyle/>
                    <a:p>
                      <a:endParaRPr lang="pt-PT"/>
                    </a:p>
                  </a:txBody>
                  <a:tcPr/>
                </a:tc>
                <a:tc>
                  <a:txBody>
                    <a:bodyPr/>
                    <a:lstStyle/>
                    <a:p>
                      <a:pPr>
                        <a:lnSpc>
                          <a:spcPct val="115000"/>
                        </a:lnSpc>
                        <a:spcBef>
                          <a:spcPts val="500"/>
                        </a:spcBef>
                        <a:spcAft>
                          <a:spcPts val="500"/>
                        </a:spcAft>
                      </a:pPr>
                      <a:r>
                        <a:rPr lang="pt-PT" sz="1000">
                          <a:latin typeface="Arial"/>
                          <a:ea typeface="Calibri"/>
                          <a:cs typeface="Times New Roman"/>
                        </a:rPr>
                        <a:t>Sugar, brown</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4 months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4 months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2100">
                <a:tc vMerge="1">
                  <a:txBody>
                    <a:bodyPr/>
                    <a:lstStyle/>
                    <a:p>
                      <a:endParaRPr lang="pt-PT"/>
                    </a:p>
                  </a:txBody>
                  <a:tcPr/>
                </a:tc>
                <a:tc>
                  <a:txBody>
                    <a:bodyPr/>
                    <a:lstStyle/>
                    <a:p>
                      <a:pPr>
                        <a:lnSpc>
                          <a:spcPct val="115000"/>
                        </a:lnSpc>
                        <a:spcBef>
                          <a:spcPts val="500"/>
                        </a:spcBef>
                        <a:spcAft>
                          <a:spcPts val="500"/>
                        </a:spcAft>
                      </a:pPr>
                      <a:r>
                        <a:rPr lang="pt-PT" sz="1000">
                          <a:latin typeface="Arial"/>
                          <a:ea typeface="Calibri"/>
                          <a:cs typeface="Times New Roman"/>
                        </a:rPr>
                        <a:t>Sugar, white</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indefinite</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indefinite</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2100">
                <a:tc vMerge="1">
                  <a:txBody>
                    <a:bodyPr/>
                    <a:lstStyle/>
                    <a:p>
                      <a:endParaRPr lang="pt-PT"/>
                    </a:p>
                  </a:txBody>
                  <a:tcPr/>
                </a:tc>
                <a:tc>
                  <a:txBody>
                    <a:bodyPr/>
                    <a:lstStyle/>
                    <a:p>
                      <a:pPr>
                        <a:lnSpc>
                          <a:spcPct val="115000"/>
                        </a:lnSpc>
                        <a:spcBef>
                          <a:spcPts val="500"/>
                        </a:spcBef>
                        <a:spcAft>
                          <a:spcPts val="500"/>
                        </a:spcAft>
                      </a:pPr>
                      <a:r>
                        <a:rPr lang="pt-PT" sz="1000">
                          <a:latin typeface="Arial"/>
                          <a:ea typeface="Calibri"/>
                          <a:cs typeface="Times New Roman"/>
                        </a:rPr>
                        <a:t>Tea </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a:latin typeface="Arial"/>
                          <a:ea typeface="Calibri"/>
                          <a:cs typeface="Times New Roman"/>
                        </a:rPr>
                        <a:t>2 years</a:t>
                      </a:r>
                      <a:endParaRPr lang="pt-PT"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Bef>
                          <a:spcPts val="500"/>
                        </a:spcBef>
                        <a:spcAft>
                          <a:spcPts val="500"/>
                        </a:spcAft>
                      </a:pPr>
                      <a:r>
                        <a:rPr lang="pt-PT" sz="1000" dirty="0">
                          <a:latin typeface="Arial"/>
                          <a:ea typeface="Calibri"/>
                          <a:cs typeface="Times New Roman"/>
                        </a:rPr>
                        <a:t>1 </a:t>
                      </a:r>
                      <a:r>
                        <a:rPr lang="pt-PT" sz="1000" dirty="0" err="1">
                          <a:latin typeface="Arial"/>
                          <a:ea typeface="Calibri"/>
                          <a:cs typeface="Times New Roman"/>
                        </a:rPr>
                        <a:t>year</a:t>
                      </a:r>
                      <a:endParaRPr lang="pt-PT"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7014" name="Rectângulo 2"/>
          <p:cNvSpPr>
            <a:spLocks noChangeArrowheads="1"/>
          </p:cNvSpPr>
          <p:nvPr/>
        </p:nvSpPr>
        <p:spPr bwMode="auto">
          <a:xfrm>
            <a:off x="928688" y="6357938"/>
            <a:ext cx="5857875" cy="215900"/>
          </a:xfrm>
          <a:prstGeom prst="rect">
            <a:avLst/>
          </a:prstGeom>
          <a:noFill/>
          <a:ln w="9525">
            <a:noFill/>
            <a:miter lim="800000"/>
            <a:headEnd/>
            <a:tailEnd/>
          </a:ln>
        </p:spPr>
        <p:txBody>
          <a:bodyPr>
            <a:spAutoFit/>
          </a:bodyPr>
          <a:lstStyle/>
          <a:p>
            <a:r>
              <a:rPr lang="pt-PT" sz="800"/>
              <a:t>http://foodquality.wfp.org/FoodSpecifications/Shelflifeoffoods/Overviewtableshelflifeoffoods/tabid/471/Default.aspx</a:t>
            </a:r>
          </a:p>
        </p:txBody>
      </p:sp>
      <p:sp>
        <p:nvSpPr>
          <p:cNvPr id="4" name="Título 1"/>
          <p:cNvSpPr txBox="1">
            <a:spLocks/>
          </p:cNvSpPr>
          <p:nvPr/>
        </p:nvSpPr>
        <p:spPr>
          <a:xfrm>
            <a:off x="6732588" y="260350"/>
            <a:ext cx="2016125" cy="2663825"/>
          </a:xfrm>
          <a:prstGeom prst="rect">
            <a:avLst/>
          </a:prstGeom>
        </p:spPr>
        <p:txBody>
          <a:bodyPr>
            <a:normAutofit fontScale="82500" lnSpcReduction="10000"/>
          </a:bodyPr>
          <a:lstStyle/>
          <a:p>
            <a:pPr algn="ctr" fontAlgn="auto">
              <a:spcAft>
                <a:spcPts val="0"/>
              </a:spcAft>
              <a:defRPr/>
            </a:pPr>
            <a:r>
              <a:rPr lang="en-US" sz="4400" b="0" i="0" kern="0" dirty="0" err="1">
                <a:latin typeface="+mj-lt"/>
                <a:ea typeface="+mj-ea"/>
                <a:cs typeface="+mj-cs"/>
              </a:rPr>
              <a:t>Efeito</a:t>
            </a:r>
            <a:r>
              <a:rPr lang="en-US" sz="4400" b="0" i="0" kern="0" dirty="0">
                <a:latin typeface="+mj-lt"/>
                <a:ea typeface="+mj-ea"/>
                <a:cs typeface="+mj-cs"/>
              </a:rPr>
              <a:t> do </a:t>
            </a:r>
            <a:r>
              <a:rPr lang="en-US" sz="4400" b="0" i="0" kern="0" dirty="0" err="1">
                <a:latin typeface="+mj-lt"/>
                <a:ea typeface="+mj-ea"/>
                <a:cs typeface="+mj-cs"/>
              </a:rPr>
              <a:t>clima</a:t>
            </a:r>
            <a:r>
              <a:rPr lang="en-US" sz="4400" b="0" i="0" kern="0" dirty="0">
                <a:latin typeface="+mj-lt"/>
                <a:ea typeface="+mj-ea"/>
                <a:cs typeface="+mj-cs"/>
              </a:rPr>
              <a:t> no tempo de </a:t>
            </a:r>
            <a:r>
              <a:rPr lang="en-US" sz="4400" b="0" i="0" kern="0" dirty="0" err="1">
                <a:latin typeface="+mj-lt"/>
                <a:ea typeface="+mj-ea"/>
                <a:cs typeface="+mj-cs"/>
              </a:rPr>
              <a:t>vid</a:t>
            </a:r>
            <a:r>
              <a:rPr lang="en-US" sz="4400" b="0" i="0" kern="0" dirty="0">
                <a:latin typeface="+mj-lt"/>
                <a:ea typeface="+mj-ea"/>
                <a:cs typeface="+mj-cs"/>
              </a:rPr>
              <a:t>a do </a:t>
            </a:r>
            <a:r>
              <a:rPr lang="en-US" sz="4400" b="0" i="0" kern="0" dirty="0" err="1">
                <a:latin typeface="+mj-lt"/>
                <a:ea typeface="+mj-ea"/>
                <a:cs typeface="+mj-cs"/>
              </a:rPr>
              <a:t>produto</a:t>
            </a:r>
            <a:endParaRPr lang="pt-PT" sz="4400" b="0" i="0" kern="0" dirty="0">
              <a:latin typeface="+mj-lt"/>
              <a:ea typeface="+mj-ea"/>
              <a:cs typeface="+mj-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1220"/>
          <p:cNvGraphicFramePr>
            <a:graphicFrameLocks noChangeAspect="1"/>
          </p:cNvGraphicFramePr>
          <p:nvPr/>
        </p:nvGraphicFramePr>
        <p:xfrm>
          <a:off x="2362200" y="-304800"/>
          <a:ext cx="4316413" cy="8001000"/>
        </p:xfrm>
        <a:graphic>
          <a:graphicData uri="http://schemas.openxmlformats.org/presentationml/2006/ole">
            <p:oleObj spid="_x0000_s3074" name="Documento" r:id="rId3" imgW="4655880" imgH="8620200" progId="Word.Document.8">
              <p:embed/>
            </p:oleObj>
          </a:graphicData>
        </a:graphic>
      </p:graphicFrame>
      <p:sp>
        <p:nvSpPr>
          <p:cNvPr id="3075" name="Text Box 1221"/>
          <p:cNvSpPr txBox="1">
            <a:spLocks noChangeArrowheads="1"/>
          </p:cNvSpPr>
          <p:nvPr/>
        </p:nvSpPr>
        <p:spPr bwMode="auto">
          <a:xfrm>
            <a:off x="6477000" y="5943600"/>
            <a:ext cx="3063875" cy="517525"/>
          </a:xfrm>
          <a:prstGeom prst="rect">
            <a:avLst/>
          </a:prstGeom>
          <a:noFill/>
          <a:ln w="9525">
            <a:noFill/>
            <a:miter lim="800000"/>
            <a:headEnd/>
            <a:tailEnd/>
          </a:ln>
        </p:spPr>
        <p:txBody>
          <a:bodyPr>
            <a:spAutoFit/>
          </a:bodyPr>
          <a:lstStyle/>
          <a:p>
            <a:r>
              <a:rPr lang="en-GB" sz="1400" b="0" i="0">
                <a:solidFill>
                  <a:schemeClr val="tx1"/>
                </a:solidFill>
                <a:latin typeface="Arial" pitchFamily="34" charset="0"/>
                <a:ea typeface="Arial Unicode MS" pitchFamily="34" charset="-128"/>
                <a:cs typeface="Arial Unicode MS" pitchFamily="34" charset="-128"/>
              </a:rPr>
              <a:t>National Academy of Sciences report (1978)</a:t>
            </a:r>
            <a:endParaRPr lang="pt-PT" sz="1400" b="0" i="0">
              <a:solidFill>
                <a:schemeClr val="tx1"/>
              </a:solidFill>
              <a:latin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457200" y="838200"/>
            <a:ext cx="2335213" cy="457200"/>
          </a:xfrm>
          <a:prstGeom prst="rect">
            <a:avLst/>
          </a:prstGeom>
          <a:noFill/>
          <a:ln w="9525">
            <a:noFill/>
            <a:miter lim="800000"/>
            <a:headEnd/>
            <a:tailEnd/>
          </a:ln>
        </p:spPr>
        <p:txBody>
          <a:bodyPr wrap="none">
            <a:spAutoFit/>
          </a:bodyPr>
          <a:lstStyle/>
          <a:p>
            <a:r>
              <a:rPr lang="pt-PT" sz="2400">
                <a:solidFill>
                  <a:srgbClr val="FFFF00"/>
                </a:solidFill>
              </a:rPr>
              <a:t>EXPORTAÇÃO</a:t>
            </a:r>
          </a:p>
        </p:txBody>
      </p:sp>
      <p:sp>
        <p:nvSpPr>
          <p:cNvPr id="61443" name="Text Box 3"/>
          <p:cNvSpPr txBox="1">
            <a:spLocks noChangeArrowheads="1"/>
          </p:cNvSpPr>
          <p:nvPr/>
        </p:nvSpPr>
        <p:spPr bwMode="auto">
          <a:xfrm>
            <a:off x="5410200" y="4343400"/>
            <a:ext cx="2640013" cy="457200"/>
          </a:xfrm>
          <a:prstGeom prst="rect">
            <a:avLst/>
          </a:prstGeom>
          <a:noFill/>
          <a:ln w="9525">
            <a:noFill/>
            <a:miter lim="800000"/>
            <a:headEnd/>
            <a:tailEnd/>
          </a:ln>
        </p:spPr>
        <p:txBody>
          <a:bodyPr wrap="none">
            <a:spAutoFit/>
          </a:bodyPr>
          <a:lstStyle/>
          <a:p>
            <a:r>
              <a:rPr lang="pt-PT" sz="2400">
                <a:solidFill>
                  <a:srgbClr val="CCECFF"/>
                </a:solidFill>
              </a:rPr>
              <a:t>AUTOCONSUMO</a:t>
            </a:r>
          </a:p>
        </p:txBody>
      </p:sp>
      <p:sp>
        <p:nvSpPr>
          <p:cNvPr id="61445" name="AutoShape 5"/>
          <p:cNvSpPr>
            <a:spLocks noChangeArrowheads="1"/>
          </p:cNvSpPr>
          <p:nvPr/>
        </p:nvSpPr>
        <p:spPr bwMode="auto">
          <a:xfrm rot="6618272">
            <a:off x="4539456" y="4071144"/>
            <a:ext cx="733425" cy="2192338"/>
          </a:xfrm>
          <a:prstGeom prst="curvedLeftArrow">
            <a:avLst>
              <a:gd name="adj1" fmla="val 59784"/>
              <a:gd name="adj2" fmla="val 119567"/>
              <a:gd name="adj3" fmla="val 33333"/>
            </a:avLst>
          </a:prstGeom>
          <a:solidFill>
            <a:srgbClr val="FFCC99"/>
          </a:solidFill>
          <a:ln w="9525">
            <a:solidFill>
              <a:schemeClr val="tx1"/>
            </a:solidFill>
            <a:miter lim="800000"/>
            <a:headEnd/>
            <a:tailEnd/>
          </a:ln>
        </p:spPr>
        <p:txBody>
          <a:bodyPr wrap="none" anchor="ctr"/>
          <a:lstStyle/>
          <a:p>
            <a:endParaRPr lang="pt-PT"/>
          </a:p>
        </p:txBody>
      </p:sp>
      <p:sp>
        <p:nvSpPr>
          <p:cNvPr id="61446" name="Text Box 6"/>
          <p:cNvSpPr txBox="1">
            <a:spLocks noChangeArrowheads="1"/>
          </p:cNvSpPr>
          <p:nvPr/>
        </p:nvSpPr>
        <p:spPr bwMode="auto">
          <a:xfrm>
            <a:off x="1584325" y="3544888"/>
            <a:ext cx="4791075" cy="457200"/>
          </a:xfrm>
          <a:prstGeom prst="rect">
            <a:avLst/>
          </a:prstGeom>
          <a:noFill/>
          <a:ln w="9525">
            <a:noFill/>
            <a:miter lim="800000"/>
            <a:headEnd/>
            <a:tailEnd/>
          </a:ln>
        </p:spPr>
        <p:txBody>
          <a:bodyPr wrap="none">
            <a:spAutoFit/>
          </a:bodyPr>
          <a:lstStyle/>
          <a:p>
            <a:r>
              <a:rPr lang="pt-PT" sz="2400" i="0">
                <a:solidFill>
                  <a:srgbClr val="3366CC"/>
                </a:solidFill>
                <a:latin typeface="Arial" pitchFamily="34" charset="0"/>
              </a:rPr>
              <a:t>Minorar problemas alimentares </a:t>
            </a:r>
          </a:p>
        </p:txBody>
      </p:sp>
      <p:sp>
        <p:nvSpPr>
          <p:cNvPr id="61448" name="AutoShape 8"/>
          <p:cNvSpPr>
            <a:spLocks noChangeArrowheads="1"/>
          </p:cNvSpPr>
          <p:nvPr/>
        </p:nvSpPr>
        <p:spPr bwMode="auto">
          <a:xfrm rot="-3329659">
            <a:off x="1727200" y="1320800"/>
            <a:ext cx="746125" cy="1762125"/>
          </a:xfrm>
          <a:prstGeom prst="curvedRightArrow">
            <a:avLst>
              <a:gd name="adj1" fmla="val 47234"/>
              <a:gd name="adj2" fmla="val 94468"/>
              <a:gd name="adj3" fmla="val 33333"/>
            </a:avLst>
          </a:prstGeom>
          <a:solidFill>
            <a:srgbClr val="FFCC99"/>
          </a:solidFill>
          <a:ln w="9525">
            <a:solidFill>
              <a:schemeClr val="tx1"/>
            </a:solidFill>
            <a:miter lim="800000"/>
            <a:headEnd/>
            <a:tailEnd/>
          </a:ln>
        </p:spPr>
        <p:txBody>
          <a:bodyPr wrap="none" anchor="ctr"/>
          <a:lstStyle/>
          <a:p>
            <a:endParaRPr lang="pt-PT"/>
          </a:p>
        </p:txBody>
      </p:sp>
      <p:sp>
        <p:nvSpPr>
          <p:cNvPr id="61449" name="Text Box 9"/>
          <p:cNvSpPr txBox="1">
            <a:spLocks noChangeArrowheads="1"/>
          </p:cNvSpPr>
          <p:nvPr/>
        </p:nvSpPr>
        <p:spPr bwMode="auto">
          <a:xfrm>
            <a:off x="3124200" y="1905000"/>
            <a:ext cx="2605088" cy="457200"/>
          </a:xfrm>
          <a:prstGeom prst="rect">
            <a:avLst/>
          </a:prstGeom>
          <a:noFill/>
          <a:ln w="9525">
            <a:noFill/>
            <a:miter lim="800000"/>
            <a:headEnd/>
            <a:tailEnd/>
          </a:ln>
        </p:spPr>
        <p:txBody>
          <a:bodyPr wrap="none">
            <a:spAutoFit/>
          </a:bodyPr>
          <a:lstStyle/>
          <a:p>
            <a:r>
              <a:rPr lang="pt-PT" sz="2400" i="0">
                <a:solidFill>
                  <a:srgbClr val="3366CC"/>
                </a:solidFill>
                <a:latin typeface="Arial" pitchFamily="34" charset="0"/>
              </a:rPr>
              <a:t>Fonte de Divisas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442"/>
                                        </p:tgtEl>
                                        <p:attrNameLst>
                                          <p:attrName>style.visibility</p:attrName>
                                        </p:attrNameLst>
                                      </p:cBhvr>
                                      <p:to>
                                        <p:strVal val="visible"/>
                                      </p:to>
                                    </p:set>
                                    <p:anim calcmode="lin" valueType="num">
                                      <p:cBhvr additive="base">
                                        <p:cTn id="7" dur="500" fill="hold"/>
                                        <p:tgtEl>
                                          <p:spTgt spid="61442"/>
                                        </p:tgtEl>
                                        <p:attrNameLst>
                                          <p:attrName>ppt_x</p:attrName>
                                        </p:attrNameLst>
                                      </p:cBhvr>
                                      <p:tavLst>
                                        <p:tav tm="0">
                                          <p:val>
                                            <p:strVal val="0-#ppt_w/2"/>
                                          </p:val>
                                        </p:tav>
                                        <p:tav tm="100000">
                                          <p:val>
                                            <p:strVal val="#ppt_x"/>
                                          </p:val>
                                        </p:tav>
                                      </p:tavLst>
                                    </p:anim>
                                    <p:anim calcmode="lin" valueType="num">
                                      <p:cBhvr additive="base">
                                        <p:cTn id="8" dur="500" fill="hold"/>
                                        <p:tgtEl>
                                          <p:spTgt spid="6144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1448"/>
                                        </p:tgtEl>
                                        <p:attrNameLst>
                                          <p:attrName>style.visibility</p:attrName>
                                        </p:attrNameLst>
                                      </p:cBhvr>
                                      <p:to>
                                        <p:strVal val="visible"/>
                                      </p:to>
                                    </p:set>
                                    <p:anim calcmode="lin" valueType="num">
                                      <p:cBhvr additive="base">
                                        <p:cTn id="13" dur="500" fill="hold"/>
                                        <p:tgtEl>
                                          <p:spTgt spid="61448"/>
                                        </p:tgtEl>
                                        <p:attrNameLst>
                                          <p:attrName>ppt_x</p:attrName>
                                        </p:attrNameLst>
                                      </p:cBhvr>
                                      <p:tavLst>
                                        <p:tav tm="0">
                                          <p:val>
                                            <p:strVal val="0-#ppt_w/2"/>
                                          </p:val>
                                        </p:tav>
                                        <p:tav tm="100000">
                                          <p:val>
                                            <p:strVal val="#ppt_x"/>
                                          </p:val>
                                        </p:tav>
                                      </p:tavLst>
                                    </p:anim>
                                    <p:anim calcmode="lin" valueType="num">
                                      <p:cBhvr additive="base">
                                        <p:cTn id="14" dur="500" fill="hold"/>
                                        <p:tgtEl>
                                          <p:spTgt spid="6144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1449"/>
                                        </p:tgtEl>
                                        <p:attrNameLst>
                                          <p:attrName>style.visibility</p:attrName>
                                        </p:attrNameLst>
                                      </p:cBhvr>
                                      <p:to>
                                        <p:strVal val="visible"/>
                                      </p:to>
                                    </p:set>
                                    <p:anim calcmode="lin" valueType="num">
                                      <p:cBhvr additive="base">
                                        <p:cTn id="19" dur="500" fill="hold"/>
                                        <p:tgtEl>
                                          <p:spTgt spid="61449"/>
                                        </p:tgtEl>
                                        <p:attrNameLst>
                                          <p:attrName>ppt_x</p:attrName>
                                        </p:attrNameLst>
                                      </p:cBhvr>
                                      <p:tavLst>
                                        <p:tav tm="0">
                                          <p:val>
                                            <p:strVal val="0-#ppt_w/2"/>
                                          </p:val>
                                        </p:tav>
                                        <p:tav tm="100000">
                                          <p:val>
                                            <p:strVal val="#ppt_x"/>
                                          </p:val>
                                        </p:tav>
                                      </p:tavLst>
                                    </p:anim>
                                    <p:anim calcmode="lin" valueType="num">
                                      <p:cBhvr additive="base">
                                        <p:cTn id="20" dur="500" fill="hold"/>
                                        <p:tgtEl>
                                          <p:spTgt spid="6144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61443"/>
                                        </p:tgtEl>
                                        <p:attrNameLst>
                                          <p:attrName>style.visibility</p:attrName>
                                        </p:attrNameLst>
                                      </p:cBhvr>
                                      <p:to>
                                        <p:strVal val="visible"/>
                                      </p:to>
                                    </p:set>
                                    <p:anim calcmode="lin" valueType="num">
                                      <p:cBhvr additive="base">
                                        <p:cTn id="25" dur="500" fill="hold"/>
                                        <p:tgtEl>
                                          <p:spTgt spid="61443"/>
                                        </p:tgtEl>
                                        <p:attrNameLst>
                                          <p:attrName>ppt_x</p:attrName>
                                        </p:attrNameLst>
                                      </p:cBhvr>
                                      <p:tavLst>
                                        <p:tav tm="0">
                                          <p:val>
                                            <p:strVal val="1+#ppt_w/2"/>
                                          </p:val>
                                        </p:tav>
                                        <p:tav tm="100000">
                                          <p:val>
                                            <p:strVal val="#ppt_x"/>
                                          </p:val>
                                        </p:tav>
                                      </p:tavLst>
                                    </p:anim>
                                    <p:anim calcmode="lin" valueType="num">
                                      <p:cBhvr additive="base">
                                        <p:cTn id="26" dur="500" fill="hold"/>
                                        <p:tgtEl>
                                          <p:spTgt spid="6144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61445"/>
                                        </p:tgtEl>
                                        <p:attrNameLst>
                                          <p:attrName>style.visibility</p:attrName>
                                        </p:attrNameLst>
                                      </p:cBhvr>
                                      <p:to>
                                        <p:strVal val="visible"/>
                                      </p:to>
                                    </p:set>
                                    <p:anim calcmode="lin" valueType="num">
                                      <p:cBhvr additive="base">
                                        <p:cTn id="31" dur="500" fill="hold"/>
                                        <p:tgtEl>
                                          <p:spTgt spid="61445"/>
                                        </p:tgtEl>
                                        <p:attrNameLst>
                                          <p:attrName>ppt_x</p:attrName>
                                        </p:attrNameLst>
                                      </p:cBhvr>
                                      <p:tavLst>
                                        <p:tav tm="0">
                                          <p:val>
                                            <p:strVal val="1+#ppt_w/2"/>
                                          </p:val>
                                        </p:tav>
                                        <p:tav tm="100000">
                                          <p:val>
                                            <p:strVal val="#ppt_x"/>
                                          </p:val>
                                        </p:tav>
                                      </p:tavLst>
                                    </p:anim>
                                    <p:anim calcmode="lin" valueType="num">
                                      <p:cBhvr additive="base">
                                        <p:cTn id="32" dur="500" fill="hold"/>
                                        <p:tgtEl>
                                          <p:spTgt spid="6144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61446"/>
                                        </p:tgtEl>
                                        <p:attrNameLst>
                                          <p:attrName>style.visibility</p:attrName>
                                        </p:attrNameLst>
                                      </p:cBhvr>
                                      <p:to>
                                        <p:strVal val="visible"/>
                                      </p:to>
                                    </p:set>
                                    <p:anim calcmode="lin" valueType="num">
                                      <p:cBhvr additive="base">
                                        <p:cTn id="37" dur="500" fill="hold"/>
                                        <p:tgtEl>
                                          <p:spTgt spid="61446"/>
                                        </p:tgtEl>
                                        <p:attrNameLst>
                                          <p:attrName>ppt_x</p:attrName>
                                        </p:attrNameLst>
                                      </p:cBhvr>
                                      <p:tavLst>
                                        <p:tav tm="0">
                                          <p:val>
                                            <p:strVal val="1+#ppt_w/2"/>
                                          </p:val>
                                        </p:tav>
                                        <p:tav tm="100000">
                                          <p:val>
                                            <p:strVal val="#ppt_x"/>
                                          </p:val>
                                        </p:tav>
                                      </p:tavLst>
                                    </p:anim>
                                    <p:anim calcmode="lin" valueType="num">
                                      <p:cBhvr additive="base">
                                        <p:cTn id="38" dur="500" fill="hold"/>
                                        <p:tgtEl>
                                          <p:spTgt spid="614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autoUpdateAnimBg="0"/>
      <p:bldP spid="61443" grpId="0" autoUpdateAnimBg="0"/>
      <p:bldP spid="61445" grpId="0" animBg="1"/>
      <p:bldP spid="61446" grpId="0" autoUpdateAnimBg="0"/>
      <p:bldP spid="61448" grpId="0" animBg="1"/>
      <p:bldP spid="61449"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370" name="Object 1026"/>
          <p:cNvGraphicFramePr>
            <a:graphicFrameLocks noChangeAspect="1"/>
          </p:cNvGraphicFramePr>
          <p:nvPr/>
        </p:nvGraphicFramePr>
        <p:xfrm>
          <a:off x="623888" y="1755775"/>
          <a:ext cx="8447087" cy="4630738"/>
        </p:xfrm>
        <a:graphic>
          <a:graphicData uri="http://schemas.openxmlformats.org/presentationml/2006/ole">
            <p:oleObj spid="_x0000_s4098" name="Document" r:id="rId3" imgW="7614655" imgH="4174569" progId="Word.Document.8">
              <p:embed/>
            </p:oleObj>
          </a:graphicData>
        </a:graphic>
      </p:graphicFrame>
      <p:sp>
        <p:nvSpPr>
          <p:cNvPr id="58371" name="Text Box 1027"/>
          <p:cNvSpPr txBox="1">
            <a:spLocks noChangeArrowheads="1"/>
          </p:cNvSpPr>
          <p:nvPr/>
        </p:nvSpPr>
        <p:spPr bwMode="auto">
          <a:xfrm>
            <a:off x="7162800" y="3505200"/>
            <a:ext cx="222250" cy="274638"/>
          </a:xfrm>
          <a:prstGeom prst="rect">
            <a:avLst/>
          </a:prstGeom>
          <a:noFill/>
          <a:ln w="9525">
            <a:noFill/>
            <a:miter lim="800000"/>
            <a:headEnd/>
            <a:tailEnd/>
          </a:ln>
        </p:spPr>
        <p:txBody>
          <a:bodyPr wrap="none">
            <a:spAutoFit/>
          </a:bodyPr>
          <a:lstStyle/>
          <a:p>
            <a:r>
              <a:rPr lang="pt-PT" sz="1200" b="0" i="0">
                <a:solidFill>
                  <a:schemeClr val="tx1"/>
                </a:solidFill>
                <a:latin typeface="Times New Roman" pitchFamily="18" charset="0"/>
              </a:rPr>
              <a:t> </a:t>
            </a:r>
          </a:p>
        </p:txBody>
      </p:sp>
      <p:sp>
        <p:nvSpPr>
          <p:cNvPr id="58372" name="Text Box 1028"/>
          <p:cNvSpPr txBox="1">
            <a:spLocks noChangeArrowheads="1"/>
          </p:cNvSpPr>
          <p:nvPr/>
        </p:nvSpPr>
        <p:spPr bwMode="auto">
          <a:xfrm>
            <a:off x="3352800" y="0"/>
            <a:ext cx="1608138" cy="457200"/>
          </a:xfrm>
          <a:prstGeom prst="rect">
            <a:avLst/>
          </a:prstGeom>
          <a:noFill/>
          <a:ln w="9525">
            <a:noFill/>
            <a:miter lim="800000"/>
            <a:headEnd/>
            <a:tailEnd/>
          </a:ln>
        </p:spPr>
        <p:txBody>
          <a:bodyPr wrap="none">
            <a:spAutoFit/>
          </a:bodyPr>
          <a:lstStyle/>
          <a:p>
            <a:r>
              <a:rPr lang="pt-PT" sz="2400" b="0" i="0">
                <a:solidFill>
                  <a:schemeClr val="accent2"/>
                </a:solidFill>
                <a:latin typeface="Arial" pitchFamily="34" charset="0"/>
              </a:rPr>
              <a:t>Exemplos:</a:t>
            </a:r>
          </a:p>
        </p:txBody>
      </p:sp>
      <p:sp>
        <p:nvSpPr>
          <p:cNvPr id="58373" name="Text Box 1029"/>
          <p:cNvSpPr txBox="1">
            <a:spLocks noChangeArrowheads="1"/>
          </p:cNvSpPr>
          <p:nvPr/>
        </p:nvSpPr>
        <p:spPr bwMode="auto">
          <a:xfrm>
            <a:off x="746125" y="344488"/>
            <a:ext cx="3602038" cy="1187450"/>
          </a:xfrm>
          <a:prstGeom prst="rect">
            <a:avLst/>
          </a:prstGeom>
          <a:noFill/>
          <a:ln w="9525">
            <a:noFill/>
            <a:miter lim="800000"/>
            <a:headEnd/>
            <a:tailEnd/>
          </a:ln>
        </p:spPr>
        <p:txBody>
          <a:bodyPr wrap="none">
            <a:spAutoFit/>
          </a:bodyPr>
          <a:lstStyle/>
          <a:p>
            <a:r>
              <a:rPr lang="pt-PT" sz="2400">
                <a:solidFill>
                  <a:srgbClr val="FF0066"/>
                </a:solidFill>
                <a:latin typeface="Arial" pitchFamily="34" charset="0"/>
              </a:rPr>
              <a:t>Filipinas </a:t>
            </a:r>
          </a:p>
          <a:p>
            <a:endParaRPr lang="pt-PT" sz="2400">
              <a:solidFill>
                <a:srgbClr val="FF0066"/>
              </a:solidFill>
              <a:latin typeface="Arial" pitchFamily="34" charset="0"/>
            </a:endParaRPr>
          </a:p>
          <a:p>
            <a:r>
              <a:rPr lang="pt-PT" sz="1800" b="0" i="0" u="sng">
                <a:solidFill>
                  <a:schemeClr val="tx1"/>
                </a:solidFill>
                <a:latin typeface="Arial" pitchFamily="34" charset="0"/>
              </a:rPr>
              <a:t>Pantastico (1977)</a:t>
            </a:r>
            <a:r>
              <a:rPr lang="pt-PT" sz="1800" b="0" i="0">
                <a:solidFill>
                  <a:schemeClr val="tx1"/>
                </a:solidFill>
                <a:latin typeface="Arial" pitchFamily="34" charset="0"/>
              </a:rPr>
              <a:t> - </a:t>
            </a:r>
            <a:r>
              <a:rPr lang="pt-PT" sz="2400" b="0" i="0">
                <a:solidFill>
                  <a:srgbClr val="FFFF00"/>
                </a:solidFill>
                <a:latin typeface="Arial" pitchFamily="34" charset="0"/>
              </a:rPr>
              <a:t>Perecíveis</a:t>
            </a:r>
            <a:endParaRPr lang="pt-PT" sz="1800">
              <a:solidFill>
                <a:srgbClr val="FF0066"/>
              </a:solidFill>
              <a:latin typeface="Arial" pitchFamily="34" charset="0"/>
            </a:endParaRPr>
          </a:p>
        </p:txBody>
      </p:sp>
      <p:sp>
        <p:nvSpPr>
          <p:cNvPr id="58374" name="Text Box 1030"/>
          <p:cNvSpPr txBox="1">
            <a:spLocks noChangeArrowheads="1"/>
          </p:cNvSpPr>
          <p:nvPr/>
        </p:nvSpPr>
        <p:spPr bwMode="auto">
          <a:xfrm>
            <a:off x="914400" y="4191000"/>
            <a:ext cx="4419600" cy="457200"/>
          </a:xfrm>
          <a:prstGeom prst="rect">
            <a:avLst/>
          </a:prstGeom>
          <a:noFill/>
          <a:ln w="9525">
            <a:noFill/>
            <a:miter lim="800000"/>
            <a:headEnd/>
            <a:tailEnd/>
          </a:ln>
        </p:spPr>
        <p:txBody>
          <a:bodyPr>
            <a:spAutoFit/>
          </a:bodyPr>
          <a:lstStyle/>
          <a:p>
            <a:r>
              <a:rPr lang="pt-PT" sz="1800" b="0" i="0" u="sng">
                <a:solidFill>
                  <a:schemeClr val="tx1"/>
                </a:solidFill>
                <a:latin typeface="Arial" pitchFamily="34" charset="0"/>
              </a:rPr>
              <a:t>Saunders </a:t>
            </a:r>
            <a:r>
              <a:rPr lang="pt-PT" sz="1800" b="0" u="sng">
                <a:solidFill>
                  <a:schemeClr val="tx1"/>
                </a:solidFill>
                <a:latin typeface="Arial" pitchFamily="34" charset="0"/>
              </a:rPr>
              <a:t>et al.</a:t>
            </a:r>
            <a:r>
              <a:rPr lang="pt-PT" sz="1800" b="0" i="0" u="sng">
                <a:solidFill>
                  <a:schemeClr val="tx1"/>
                </a:solidFill>
                <a:latin typeface="Arial" pitchFamily="34" charset="0"/>
              </a:rPr>
              <a:t>  (1980)</a:t>
            </a:r>
            <a:r>
              <a:rPr lang="pt-PT" sz="1800" b="0" i="0">
                <a:solidFill>
                  <a:schemeClr val="tx1"/>
                </a:solidFill>
                <a:latin typeface="Arial" pitchFamily="34" charset="0"/>
              </a:rPr>
              <a:t> - </a:t>
            </a:r>
            <a:r>
              <a:rPr lang="pt-PT" sz="2400" b="0" i="0">
                <a:solidFill>
                  <a:srgbClr val="FFFF00"/>
                </a:solidFill>
                <a:latin typeface="Arial" pitchFamily="34" charset="0"/>
              </a:rPr>
              <a:t>Arroz </a:t>
            </a:r>
            <a:endParaRPr lang="pt-PT" sz="1800" b="0" i="0">
              <a:solidFill>
                <a:schemeClr val="tx1"/>
              </a:solidFill>
              <a:latin typeface="Arial" pitchFamily="34" charset="0"/>
            </a:endParaRPr>
          </a:p>
        </p:txBody>
      </p:sp>
      <p:sp>
        <p:nvSpPr>
          <p:cNvPr id="58375" name="Text Box 1031"/>
          <p:cNvSpPr txBox="1">
            <a:spLocks noChangeArrowheads="1"/>
          </p:cNvSpPr>
          <p:nvPr/>
        </p:nvSpPr>
        <p:spPr bwMode="auto">
          <a:xfrm>
            <a:off x="1143000" y="4799013"/>
            <a:ext cx="7710488" cy="457200"/>
          </a:xfrm>
          <a:prstGeom prst="rect">
            <a:avLst/>
          </a:prstGeom>
          <a:noFill/>
          <a:ln w="9525">
            <a:noFill/>
            <a:miter lim="800000"/>
            <a:headEnd/>
            <a:tailEnd/>
          </a:ln>
        </p:spPr>
        <p:txBody>
          <a:bodyPr wrap="none">
            <a:spAutoFit/>
          </a:bodyPr>
          <a:lstStyle/>
          <a:p>
            <a:r>
              <a:rPr lang="pt-PT" sz="2400" b="0" i="0">
                <a:latin typeface="Arial" pitchFamily="34" charset="0"/>
              </a:rPr>
              <a:t>Produção 200 milhões t – Perdas (média)  47 milhões t </a:t>
            </a:r>
          </a:p>
        </p:txBody>
      </p:sp>
      <p:sp>
        <p:nvSpPr>
          <p:cNvPr id="58378" name="Text Box 1034"/>
          <p:cNvSpPr txBox="1">
            <a:spLocks noChangeArrowheads="1"/>
          </p:cNvSpPr>
          <p:nvPr/>
        </p:nvSpPr>
        <p:spPr bwMode="auto">
          <a:xfrm>
            <a:off x="2362200" y="5715000"/>
            <a:ext cx="6442075" cy="457200"/>
          </a:xfrm>
          <a:prstGeom prst="rect">
            <a:avLst/>
          </a:prstGeom>
          <a:noFill/>
          <a:ln w="9525">
            <a:noFill/>
            <a:miter lim="800000"/>
            <a:headEnd/>
            <a:tailEnd/>
          </a:ln>
        </p:spPr>
        <p:txBody>
          <a:bodyPr wrap="none">
            <a:spAutoFit/>
          </a:bodyPr>
          <a:lstStyle/>
          <a:p>
            <a:r>
              <a:rPr lang="pt-PT" sz="2400" b="0" i="0">
                <a:solidFill>
                  <a:srgbClr val="FFCCFF"/>
                </a:solidFill>
                <a:latin typeface="Arial" pitchFamily="34" charset="0"/>
              </a:rPr>
              <a:t>Alimentação para 120 milhões pessoas, 1 ano</a:t>
            </a:r>
          </a:p>
        </p:txBody>
      </p:sp>
      <p:sp>
        <p:nvSpPr>
          <p:cNvPr id="58379" name="Line 1035"/>
          <p:cNvSpPr>
            <a:spLocks noChangeShapeType="1"/>
          </p:cNvSpPr>
          <p:nvPr/>
        </p:nvSpPr>
        <p:spPr bwMode="auto">
          <a:xfrm flipH="1">
            <a:off x="5791200" y="5257800"/>
            <a:ext cx="228600" cy="304800"/>
          </a:xfrm>
          <a:prstGeom prst="line">
            <a:avLst/>
          </a:prstGeom>
          <a:noFill/>
          <a:ln w="76200">
            <a:solidFill>
              <a:srgbClr val="FFCC00"/>
            </a:solidFill>
            <a:round/>
            <a:headEnd/>
            <a:tailEnd type="stealth" w="med" len="med"/>
          </a:ln>
        </p:spPr>
        <p:txBody>
          <a:bodyPr/>
          <a:lstStyle/>
          <a:p>
            <a:endParaRPr lang="pt-P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372"/>
                                        </p:tgtEl>
                                        <p:attrNameLst>
                                          <p:attrName>style.visibility</p:attrName>
                                        </p:attrNameLst>
                                      </p:cBhvr>
                                      <p:to>
                                        <p:strVal val="visible"/>
                                      </p:to>
                                    </p:set>
                                    <p:anim calcmode="lin" valueType="num">
                                      <p:cBhvr additive="base">
                                        <p:cTn id="7" dur="500" fill="hold"/>
                                        <p:tgtEl>
                                          <p:spTgt spid="58372"/>
                                        </p:tgtEl>
                                        <p:attrNameLst>
                                          <p:attrName>ppt_x</p:attrName>
                                        </p:attrNameLst>
                                      </p:cBhvr>
                                      <p:tavLst>
                                        <p:tav tm="0">
                                          <p:val>
                                            <p:strVal val="0-#ppt_w/2"/>
                                          </p:val>
                                        </p:tav>
                                        <p:tav tm="100000">
                                          <p:val>
                                            <p:strVal val="#ppt_x"/>
                                          </p:val>
                                        </p:tav>
                                      </p:tavLst>
                                    </p:anim>
                                    <p:anim calcmode="lin" valueType="num">
                                      <p:cBhvr additive="base">
                                        <p:cTn id="8" dur="500" fill="hold"/>
                                        <p:tgtEl>
                                          <p:spTgt spid="5837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373"/>
                                        </p:tgtEl>
                                        <p:attrNameLst>
                                          <p:attrName>style.visibility</p:attrName>
                                        </p:attrNameLst>
                                      </p:cBhvr>
                                      <p:to>
                                        <p:strVal val="visible"/>
                                      </p:to>
                                    </p:set>
                                    <p:anim calcmode="lin" valueType="num">
                                      <p:cBhvr additive="base">
                                        <p:cTn id="13" dur="500" fill="hold"/>
                                        <p:tgtEl>
                                          <p:spTgt spid="58373"/>
                                        </p:tgtEl>
                                        <p:attrNameLst>
                                          <p:attrName>ppt_x</p:attrName>
                                        </p:attrNameLst>
                                      </p:cBhvr>
                                      <p:tavLst>
                                        <p:tav tm="0">
                                          <p:val>
                                            <p:strVal val="0-#ppt_w/2"/>
                                          </p:val>
                                        </p:tav>
                                        <p:tav tm="100000">
                                          <p:val>
                                            <p:strVal val="#ppt_x"/>
                                          </p:val>
                                        </p:tav>
                                      </p:tavLst>
                                    </p:anim>
                                    <p:anim calcmode="lin" valueType="num">
                                      <p:cBhvr additive="base">
                                        <p:cTn id="14" dur="500" fill="hold"/>
                                        <p:tgtEl>
                                          <p:spTgt spid="5837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8370"/>
                                        </p:tgtEl>
                                        <p:attrNameLst>
                                          <p:attrName>style.visibility</p:attrName>
                                        </p:attrNameLst>
                                      </p:cBhvr>
                                      <p:to>
                                        <p:strVal val="visible"/>
                                      </p:to>
                                    </p:set>
                                    <p:anim calcmode="lin" valueType="num">
                                      <p:cBhvr additive="base">
                                        <p:cTn id="19" dur="500" fill="hold"/>
                                        <p:tgtEl>
                                          <p:spTgt spid="58370"/>
                                        </p:tgtEl>
                                        <p:attrNameLst>
                                          <p:attrName>ppt_x</p:attrName>
                                        </p:attrNameLst>
                                      </p:cBhvr>
                                      <p:tavLst>
                                        <p:tav tm="0">
                                          <p:val>
                                            <p:strVal val="0-#ppt_w/2"/>
                                          </p:val>
                                        </p:tav>
                                        <p:tav tm="100000">
                                          <p:val>
                                            <p:strVal val="#ppt_x"/>
                                          </p:val>
                                        </p:tav>
                                      </p:tavLst>
                                    </p:anim>
                                    <p:anim calcmode="lin" valueType="num">
                                      <p:cBhvr additive="base">
                                        <p:cTn id="20" dur="500" fill="hold"/>
                                        <p:tgtEl>
                                          <p:spTgt spid="5837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8371"/>
                                        </p:tgtEl>
                                        <p:attrNameLst>
                                          <p:attrName>style.visibility</p:attrName>
                                        </p:attrNameLst>
                                      </p:cBhvr>
                                      <p:to>
                                        <p:strVal val="visible"/>
                                      </p:to>
                                    </p:set>
                                    <p:anim calcmode="lin" valueType="num">
                                      <p:cBhvr additive="base">
                                        <p:cTn id="25" dur="500" fill="hold"/>
                                        <p:tgtEl>
                                          <p:spTgt spid="58371"/>
                                        </p:tgtEl>
                                        <p:attrNameLst>
                                          <p:attrName>ppt_x</p:attrName>
                                        </p:attrNameLst>
                                      </p:cBhvr>
                                      <p:tavLst>
                                        <p:tav tm="0">
                                          <p:val>
                                            <p:strVal val="0-#ppt_w/2"/>
                                          </p:val>
                                        </p:tav>
                                        <p:tav tm="100000">
                                          <p:val>
                                            <p:strVal val="#ppt_x"/>
                                          </p:val>
                                        </p:tav>
                                      </p:tavLst>
                                    </p:anim>
                                    <p:anim calcmode="lin" valueType="num">
                                      <p:cBhvr additive="base">
                                        <p:cTn id="26" dur="500" fill="hold"/>
                                        <p:tgtEl>
                                          <p:spTgt spid="5837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8374"/>
                                        </p:tgtEl>
                                        <p:attrNameLst>
                                          <p:attrName>style.visibility</p:attrName>
                                        </p:attrNameLst>
                                      </p:cBhvr>
                                      <p:to>
                                        <p:strVal val="visible"/>
                                      </p:to>
                                    </p:set>
                                    <p:anim calcmode="lin" valueType="num">
                                      <p:cBhvr additive="base">
                                        <p:cTn id="31" dur="500" fill="hold"/>
                                        <p:tgtEl>
                                          <p:spTgt spid="58374"/>
                                        </p:tgtEl>
                                        <p:attrNameLst>
                                          <p:attrName>ppt_x</p:attrName>
                                        </p:attrNameLst>
                                      </p:cBhvr>
                                      <p:tavLst>
                                        <p:tav tm="0">
                                          <p:val>
                                            <p:strVal val="0-#ppt_w/2"/>
                                          </p:val>
                                        </p:tav>
                                        <p:tav tm="100000">
                                          <p:val>
                                            <p:strVal val="#ppt_x"/>
                                          </p:val>
                                        </p:tav>
                                      </p:tavLst>
                                    </p:anim>
                                    <p:anim calcmode="lin" valueType="num">
                                      <p:cBhvr additive="base">
                                        <p:cTn id="32" dur="500" fill="hold"/>
                                        <p:tgtEl>
                                          <p:spTgt spid="5837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8375"/>
                                        </p:tgtEl>
                                        <p:attrNameLst>
                                          <p:attrName>style.visibility</p:attrName>
                                        </p:attrNameLst>
                                      </p:cBhvr>
                                      <p:to>
                                        <p:strVal val="visible"/>
                                      </p:to>
                                    </p:set>
                                    <p:anim calcmode="lin" valueType="num">
                                      <p:cBhvr additive="base">
                                        <p:cTn id="37" dur="500" fill="hold"/>
                                        <p:tgtEl>
                                          <p:spTgt spid="58375"/>
                                        </p:tgtEl>
                                        <p:attrNameLst>
                                          <p:attrName>ppt_x</p:attrName>
                                        </p:attrNameLst>
                                      </p:cBhvr>
                                      <p:tavLst>
                                        <p:tav tm="0">
                                          <p:val>
                                            <p:strVal val="0-#ppt_w/2"/>
                                          </p:val>
                                        </p:tav>
                                        <p:tav tm="100000">
                                          <p:val>
                                            <p:strVal val="#ppt_x"/>
                                          </p:val>
                                        </p:tav>
                                      </p:tavLst>
                                    </p:anim>
                                    <p:anim calcmode="lin" valueType="num">
                                      <p:cBhvr additive="base">
                                        <p:cTn id="38" dur="500" fill="hold"/>
                                        <p:tgtEl>
                                          <p:spTgt spid="5837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8379"/>
                                        </p:tgtEl>
                                        <p:attrNameLst>
                                          <p:attrName>style.visibility</p:attrName>
                                        </p:attrNameLst>
                                      </p:cBhvr>
                                      <p:to>
                                        <p:strVal val="visible"/>
                                      </p:to>
                                    </p:set>
                                    <p:anim calcmode="lin" valueType="num">
                                      <p:cBhvr additive="base">
                                        <p:cTn id="43" dur="500" fill="hold"/>
                                        <p:tgtEl>
                                          <p:spTgt spid="58379"/>
                                        </p:tgtEl>
                                        <p:attrNameLst>
                                          <p:attrName>ppt_x</p:attrName>
                                        </p:attrNameLst>
                                      </p:cBhvr>
                                      <p:tavLst>
                                        <p:tav tm="0">
                                          <p:val>
                                            <p:strVal val="0-#ppt_w/2"/>
                                          </p:val>
                                        </p:tav>
                                        <p:tav tm="100000">
                                          <p:val>
                                            <p:strVal val="#ppt_x"/>
                                          </p:val>
                                        </p:tav>
                                      </p:tavLst>
                                    </p:anim>
                                    <p:anim calcmode="lin" valueType="num">
                                      <p:cBhvr additive="base">
                                        <p:cTn id="44" dur="500" fill="hold"/>
                                        <p:tgtEl>
                                          <p:spTgt spid="5837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8378"/>
                                        </p:tgtEl>
                                        <p:attrNameLst>
                                          <p:attrName>style.visibility</p:attrName>
                                        </p:attrNameLst>
                                      </p:cBhvr>
                                      <p:to>
                                        <p:strVal val="visible"/>
                                      </p:to>
                                    </p:set>
                                    <p:anim calcmode="lin" valueType="num">
                                      <p:cBhvr additive="base">
                                        <p:cTn id="49" dur="500" fill="hold"/>
                                        <p:tgtEl>
                                          <p:spTgt spid="58378"/>
                                        </p:tgtEl>
                                        <p:attrNameLst>
                                          <p:attrName>ppt_x</p:attrName>
                                        </p:attrNameLst>
                                      </p:cBhvr>
                                      <p:tavLst>
                                        <p:tav tm="0">
                                          <p:val>
                                            <p:strVal val="0-#ppt_w/2"/>
                                          </p:val>
                                        </p:tav>
                                        <p:tav tm="100000">
                                          <p:val>
                                            <p:strVal val="#ppt_x"/>
                                          </p:val>
                                        </p:tav>
                                      </p:tavLst>
                                    </p:anim>
                                    <p:anim calcmode="lin" valueType="num">
                                      <p:cBhvr additive="base">
                                        <p:cTn id="50" dur="500" fill="hold"/>
                                        <p:tgtEl>
                                          <p:spTgt spid="583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autoUpdateAnimBg="0"/>
      <p:bldP spid="58372" grpId="0" autoUpdateAnimBg="0"/>
      <p:bldP spid="58373" grpId="0" autoUpdateAnimBg="0"/>
      <p:bldP spid="58374" grpId="0" autoUpdateAnimBg="0"/>
      <p:bldP spid="58375" grpId="0" autoUpdateAnimBg="0"/>
      <p:bldP spid="58378" grpId="0" autoUpdateAnimBg="0"/>
      <p:bldP spid="5837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ângulo 1"/>
          <p:cNvSpPr>
            <a:spLocks noChangeArrowheads="1"/>
          </p:cNvSpPr>
          <p:nvPr/>
        </p:nvSpPr>
        <p:spPr bwMode="auto">
          <a:xfrm>
            <a:off x="0" y="5373688"/>
            <a:ext cx="3492500" cy="246062"/>
          </a:xfrm>
          <a:prstGeom prst="rect">
            <a:avLst/>
          </a:prstGeom>
          <a:noFill/>
          <a:ln w="9525">
            <a:noFill/>
            <a:miter lim="800000"/>
            <a:headEnd/>
            <a:tailEnd/>
          </a:ln>
        </p:spPr>
        <p:txBody>
          <a:bodyPr>
            <a:spAutoFit/>
          </a:bodyPr>
          <a:lstStyle/>
          <a:p>
            <a:r>
              <a:rPr lang="pt-PT" sz="1000"/>
              <a:t>http://www.fao.org/docrep/014/mb060e/mb060e00.pdf</a:t>
            </a:r>
          </a:p>
        </p:txBody>
      </p:sp>
      <p:pic>
        <p:nvPicPr>
          <p:cNvPr id="37891" name="Picture 2" descr="http://www.fao.org/fileadmin/user_upload/ags/publications/medium_Pages%20from%20GFL_web.jpg"/>
          <p:cNvPicPr>
            <a:picLocks noChangeAspect="1" noChangeArrowheads="1"/>
          </p:cNvPicPr>
          <p:nvPr/>
        </p:nvPicPr>
        <p:blipFill>
          <a:blip r:embed="rId2" cstate="print"/>
          <a:srcRect/>
          <a:stretch>
            <a:fillRect/>
          </a:stretch>
        </p:blipFill>
        <p:spPr bwMode="auto">
          <a:xfrm>
            <a:off x="468313" y="1412875"/>
            <a:ext cx="2735262" cy="3800475"/>
          </a:xfrm>
          <a:prstGeom prst="rect">
            <a:avLst/>
          </a:prstGeom>
          <a:noFill/>
          <a:ln w="9525">
            <a:noFill/>
            <a:miter lim="800000"/>
            <a:headEnd/>
            <a:tailEnd/>
          </a:ln>
        </p:spPr>
      </p:pic>
      <p:sp>
        <p:nvSpPr>
          <p:cNvPr id="37892" name="Rectângulo 4"/>
          <p:cNvSpPr>
            <a:spLocks noChangeArrowheads="1"/>
          </p:cNvSpPr>
          <p:nvPr/>
        </p:nvSpPr>
        <p:spPr bwMode="auto">
          <a:xfrm>
            <a:off x="3779838" y="333375"/>
            <a:ext cx="4968875" cy="2030413"/>
          </a:xfrm>
          <a:prstGeom prst="rect">
            <a:avLst/>
          </a:prstGeom>
          <a:noFill/>
          <a:ln w="9525">
            <a:noFill/>
            <a:miter lim="800000"/>
            <a:headEnd/>
            <a:tailEnd/>
          </a:ln>
        </p:spPr>
        <p:txBody>
          <a:bodyPr>
            <a:spAutoFit/>
          </a:bodyPr>
          <a:lstStyle/>
          <a:p>
            <a:r>
              <a:rPr lang="en-US" sz="1800"/>
              <a:t>Roughly one third of the food produced in the world for human consumption every year — approximately 1.3 billion tonnes — gets lost or wasted, according to an FAO-commissioned study.</a:t>
            </a:r>
            <a:br>
              <a:rPr lang="en-US" sz="1800"/>
            </a:br>
            <a:r>
              <a:rPr lang="en-US" sz="1800"/>
              <a:t/>
            </a:r>
            <a:br>
              <a:rPr lang="en-US" sz="1800"/>
            </a:br>
            <a:endParaRPr lang="pt-PT" sz="1800"/>
          </a:p>
        </p:txBody>
      </p:sp>
      <p:sp>
        <p:nvSpPr>
          <p:cNvPr id="37893" name="Rectângulo 5"/>
          <p:cNvSpPr>
            <a:spLocks noChangeArrowheads="1"/>
          </p:cNvSpPr>
          <p:nvPr/>
        </p:nvSpPr>
        <p:spPr bwMode="auto">
          <a:xfrm>
            <a:off x="3924300" y="1989138"/>
            <a:ext cx="4572000" cy="4278312"/>
          </a:xfrm>
          <a:prstGeom prst="rect">
            <a:avLst/>
          </a:prstGeom>
          <a:noFill/>
          <a:ln w="9525">
            <a:noFill/>
            <a:miter lim="800000"/>
            <a:headEnd/>
            <a:tailEnd/>
          </a:ln>
        </p:spPr>
        <p:txBody>
          <a:bodyPr>
            <a:spAutoFit/>
          </a:bodyPr>
          <a:lstStyle/>
          <a:p>
            <a:r>
              <a:rPr lang="en-US" sz="1600"/>
              <a:t/>
            </a:r>
            <a:br>
              <a:rPr lang="en-US" sz="1600"/>
            </a:br>
            <a:r>
              <a:rPr lang="en-US" sz="1600"/>
              <a:t>Industrialized and developing countries dissipate roughly the same quantities of food — respectively 670 and 630 million tonnes. </a:t>
            </a:r>
          </a:p>
          <a:p>
            <a:endParaRPr lang="en-US" sz="1600"/>
          </a:p>
          <a:p>
            <a:r>
              <a:rPr lang="en-US" sz="1600"/>
              <a:t>Every year, consumers in rich countries waste almost as much food (222 million tonnes) as the entire net food production of sub-Saharan Africa (230 million tonnes). </a:t>
            </a:r>
          </a:p>
          <a:p>
            <a:endParaRPr lang="en-US" sz="1600"/>
          </a:p>
          <a:p>
            <a:r>
              <a:rPr lang="en-US" sz="1600"/>
              <a:t>Fruits and vegetables, plus roots and tubers have the highest wastage rates of any food. </a:t>
            </a:r>
          </a:p>
          <a:p>
            <a:endParaRPr lang="en-US" sz="1600"/>
          </a:p>
          <a:p>
            <a:r>
              <a:rPr lang="en-US" sz="1600"/>
              <a:t>The amount of food lost or wasted every year is equivalent to more than half of the world's annual cereals crop (2.3 billion tonnes in 2009/2010).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ângulo 1"/>
          <p:cNvSpPr>
            <a:spLocks noChangeArrowheads="1"/>
          </p:cNvSpPr>
          <p:nvPr/>
        </p:nvSpPr>
        <p:spPr bwMode="auto">
          <a:xfrm>
            <a:off x="250825" y="0"/>
            <a:ext cx="8642350" cy="6248400"/>
          </a:xfrm>
          <a:prstGeom prst="rect">
            <a:avLst/>
          </a:prstGeom>
          <a:noFill/>
          <a:ln w="9525">
            <a:noFill/>
            <a:miter lim="800000"/>
            <a:headEnd/>
            <a:tailEnd/>
          </a:ln>
        </p:spPr>
        <p:txBody>
          <a:bodyPr>
            <a:spAutoFit/>
          </a:bodyPr>
          <a:lstStyle/>
          <a:p>
            <a:r>
              <a:rPr lang="en-US" sz="1600"/>
              <a:t>Losses and waste</a:t>
            </a:r>
            <a:br>
              <a:rPr lang="en-US" sz="1600"/>
            </a:br>
            <a:r>
              <a:rPr lang="en-US" sz="1600"/>
              <a:t/>
            </a:r>
            <a:br>
              <a:rPr lang="en-US" sz="1600"/>
            </a:br>
            <a:r>
              <a:rPr lang="en-US" sz="1600"/>
              <a:t>The report distinguishes between food loss and food waste. Food losses — occurring at the production, harvest, post-harvest and processing phases — are most important in developing countries, due to poor infrastructure, low levels of technology and low investment in the food production systems.  </a:t>
            </a:r>
            <a:br>
              <a:rPr lang="en-US" sz="1600"/>
            </a:br>
            <a:r>
              <a:rPr lang="en-US" sz="1600"/>
              <a:t/>
            </a:r>
            <a:br>
              <a:rPr lang="en-US" sz="1600"/>
            </a:br>
            <a:r>
              <a:rPr lang="en-US" sz="1600"/>
              <a:t>Food waste is more a problem in industrialized countries, most often caused by both retailers and consumers throwing perfectly edible foodstuffs into the trash. Per capita waste by consumers is between 95-115 kg a year in Europe and North America, while consumers in sub-Saharan Africa and South and Southeast Asia each throw away only 6-11 kg a year.</a:t>
            </a:r>
            <a:br>
              <a:rPr lang="en-US" sz="1600"/>
            </a:br>
            <a:r>
              <a:rPr lang="en-US" sz="1600"/>
              <a:t/>
            </a:r>
            <a:br>
              <a:rPr lang="en-US" sz="1600"/>
            </a:br>
            <a:r>
              <a:rPr lang="en-US" sz="1600"/>
              <a:t>Total per capita food production for human consumption is about 900 kg a year in rich countries, almost twice the 460 kg a year produced in the poorest regions. In developing countries 40 percent of losses occur at post-harvest and processing levels while in industrialized countries more than 40 percent of losses happen at retail and consumer levels. </a:t>
            </a:r>
            <a:br>
              <a:rPr lang="en-US" sz="1600"/>
            </a:br>
            <a:r>
              <a:rPr lang="en-US" sz="1600"/>
              <a:t/>
            </a:r>
            <a:br>
              <a:rPr lang="en-US" sz="1600"/>
            </a:br>
            <a:r>
              <a:rPr lang="en-US" sz="1600"/>
              <a:t>Food losses during harvest and in storage translate into lost income for small farmers and into higher prices for poor consumers, the report noted. Reducing losses could therefore have an "immediate and significant" impact on their livelihoods and food security. </a:t>
            </a:r>
            <a:br>
              <a:rPr lang="en-US" sz="1600"/>
            </a:br>
            <a:r>
              <a:rPr lang="en-US" sz="1600"/>
              <a:t/>
            </a:r>
            <a:br>
              <a:rPr lang="en-US" sz="1600"/>
            </a:br>
            <a:endParaRPr lang="pt-PT" sz="1600"/>
          </a:p>
        </p:txBody>
      </p:sp>
      <p:sp>
        <p:nvSpPr>
          <p:cNvPr id="38915" name="Rectângulo 2"/>
          <p:cNvSpPr>
            <a:spLocks noChangeArrowheads="1"/>
          </p:cNvSpPr>
          <p:nvPr/>
        </p:nvSpPr>
        <p:spPr bwMode="auto">
          <a:xfrm>
            <a:off x="3851275" y="6165850"/>
            <a:ext cx="4572000" cy="246063"/>
          </a:xfrm>
          <a:prstGeom prst="rect">
            <a:avLst/>
          </a:prstGeom>
          <a:noFill/>
          <a:ln w="9525">
            <a:noFill/>
            <a:miter lim="800000"/>
            <a:headEnd/>
            <a:tailEnd/>
          </a:ln>
        </p:spPr>
        <p:txBody>
          <a:bodyPr>
            <a:spAutoFit/>
          </a:bodyPr>
          <a:lstStyle/>
          <a:p>
            <a:r>
              <a:rPr lang="pt-PT" sz="1000"/>
              <a:t>http://www.fao.org/news/story/en/item/74192/icode/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www.wfuv.org/sites/default/files/imagecache/fuveleven_node/npr/images/fooddump_wide-6b108584caff669220e26cd094858b097571c5a2.jpg%3F"/>
          <p:cNvPicPr>
            <a:picLocks noChangeAspect="1" noChangeArrowheads="1"/>
          </p:cNvPicPr>
          <p:nvPr/>
        </p:nvPicPr>
        <p:blipFill>
          <a:blip r:embed="rId2" cstate="print"/>
          <a:srcRect/>
          <a:stretch>
            <a:fillRect/>
          </a:stretch>
        </p:blipFill>
        <p:spPr bwMode="auto">
          <a:xfrm>
            <a:off x="0" y="333375"/>
            <a:ext cx="5783263" cy="3240088"/>
          </a:xfrm>
          <a:prstGeom prst="rect">
            <a:avLst/>
          </a:prstGeom>
          <a:noFill/>
          <a:ln w="9525">
            <a:noFill/>
            <a:miter lim="800000"/>
            <a:headEnd/>
            <a:tailEnd/>
          </a:ln>
        </p:spPr>
      </p:pic>
      <p:sp>
        <p:nvSpPr>
          <p:cNvPr id="39939" name="Rectângulo 2"/>
          <p:cNvSpPr>
            <a:spLocks noChangeArrowheads="1"/>
          </p:cNvSpPr>
          <p:nvPr/>
        </p:nvSpPr>
        <p:spPr bwMode="auto">
          <a:xfrm>
            <a:off x="0" y="0"/>
            <a:ext cx="5940425" cy="400050"/>
          </a:xfrm>
          <a:prstGeom prst="rect">
            <a:avLst/>
          </a:prstGeom>
          <a:noFill/>
          <a:ln w="9525">
            <a:noFill/>
            <a:miter lim="800000"/>
            <a:headEnd/>
            <a:tailEnd/>
          </a:ln>
        </p:spPr>
        <p:txBody>
          <a:bodyPr>
            <a:spAutoFit/>
          </a:bodyPr>
          <a:lstStyle/>
          <a:p>
            <a:r>
              <a:rPr lang="pt-PT" sz="1000"/>
              <a:t>http://www.wfuv.org/npr/food-waste-overwhelming-here-are-five-things-people-are-doing-about-it</a:t>
            </a:r>
          </a:p>
        </p:txBody>
      </p:sp>
      <p:pic>
        <p:nvPicPr>
          <p:cNvPr id="39940" name="Picture 4" descr="http://c1eatdrinkbettercom.wpengine.netdna-cdn.com/files/2010/10/food-waste.jpg"/>
          <p:cNvPicPr>
            <a:picLocks noChangeAspect="1" noChangeArrowheads="1"/>
          </p:cNvPicPr>
          <p:nvPr/>
        </p:nvPicPr>
        <p:blipFill>
          <a:blip r:embed="rId3" cstate="print"/>
          <a:srcRect/>
          <a:stretch>
            <a:fillRect/>
          </a:stretch>
        </p:blipFill>
        <p:spPr bwMode="auto">
          <a:xfrm>
            <a:off x="3995738" y="3609975"/>
            <a:ext cx="4762500" cy="3248025"/>
          </a:xfrm>
          <a:prstGeom prst="rect">
            <a:avLst/>
          </a:prstGeom>
          <a:noFill/>
          <a:ln w="9525">
            <a:noFill/>
            <a:miter lim="800000"/>
            <a:headEnd/>
            <a:tailEnd/>
          </a:ln>
        </p:spPr>
      </p:pic>
      <p:sp>
        <p:nvSpPr>
          <p:cNvPr id="39941" name="Rectângulo 4"/>
          <p:cNvSpPr>
            <a:spLocks noChangeArrowheads="1"/>
          </p:cNvSpPr>
          <p:nvPr/>
        </p:nvSpPr>
        <p:spPr bwMode="auto">
          <a:xfrm>
            <a:off x="-252413" y="6457950"/>
            <a:ext cx="4572001" cy="400050"/>
          </a:xfrm>
          <a:prstGeom prst="rect">
            <a:avLst/>
          </a:prstGeom>
          <a:noFill/>
          <a:ln w="9525">
            <a:noFill/>
            <a:miter lim="800000"/>
            <a:headEnd/>
            <a:tailEnd/>
          </a:ln>
        </p:spPr>
        <p:txBody>
          <a:bodyPr>
            <a:spAutoFit/>
          </a:bodyPr>
          <a:lstStyle/>
          <a:p>
            <a:r>
              <a:rPr lang="pt-PT" sz="1000"/>
              <a:t>http://eatdrinkbetter.com/2011/06/28/reducing-food-waste-making-the-most-of-our-abundance/</a:t>
            </a:r>
          </a:p>
        </p:txBody>
      </p:sp>
      <p:sp>
        <p:nvSpPr>
          <p:cNvPr id="39942" name="Rectângulo 5"/>
          <p:cNvSpPr>
            <a:spLocks noChangeArrowheads="1"/>
          </p:cNvSpPr>
          <p:nvPr/>
        </p:nvSpPr>
        <p:spPr bwMode="auto">
          <a:xfrm>
            <a:off x="6227763" y="692150"/>
            <a:ext cx="2436812" cy="585788"/>
          </a:xfrm>
          <a:prstGeom prst="rect">
            <a:avLst/>
          </a:prstGeom>
          <a:noFill/>
          <a:ln w="9525">
            <a:noFill/>
            <a:miter lim="800000"/>
            <a:headEnd/>
            <a:tailEnd/>
          </a:ln>
        </p:spPr>
        <p:txBody>
          <a:bodyPr wrap="none">
            <a:spAutoFit/>
          </a:bodyPr>
          <a:lstStyle/>
          <a:p>
            <a:r>
              <a:rPr lang="en-US" sz="3200"/>
              <a:t>Food waste</a:t>
            </a:r>
            <a:endParaRPr lang="pt-PT"/>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ângulo 1"/>
          <p:cNvSpPr>
            <a:spLocks noChangeArrowheads="1"/>
          </p:cNvSpPr>
          <p:nvPr/>
        </p:nvSpPr>
        <p:spPr bwMode="auto">
          <a:xfrm>
            <a:off x="250825" y="692150"/>
            <a:ext cx="8515350" cy="5756275"/>
          </a:xfrm>
          <a:prstGeom prst="rect">
            <a:avLst/>
          </a:prstGeom>
          <a:noFill/>
          <a:ln w="9525">
            <a:noFill/>
            <a:miter lim="800000"/>
            <a:headEnd/>
            <a:tailEnd/>
          </a:ln>
        </p:spPr>
        <p:txBody>
          <a:bodyPr>
            <a:spAutoFit/>
          </a:bodyPr>
          <a:lstStyle/>
          <a:p>
            <a:r>
              <a:rPr lang="en-US" sz="1600"/>
              <a:t>Squandering resources</a:t>
            </a:r>
            <a:br>
              <a:rPr lang="en-US" sz="1600"/>
            </a:br>
            <a:r>
              <a:rPr lang="en-US" sz="1600"/>
              <a:t/>
            </a:r>
            <a:br>
              <a:rPr lang="en-US" sz="1600"/>
            </a:br>
            <a:r>
              <a:rPr lang="en-US" sz="1600"/>
              <a:t>Food loss and waste also amount to a major squandering of resources, including water, land, energy, labour and capital and needlessly produce greenhouse gas emissions, contributing to global warming and climate change. </a:t>
            </a:r>
            <a:br>
              <a:rPr lang="en-US" sz="1600"/>
            </a:br>
            <a:r>
              <a:rPr lang="en-US" sz="1600"/>
              <a:t/>
            </a:r>
            <a:br>
              <a:rPr lang="en-US" sz="1600"/>
            </a:br>
            <a:r>
              <a:rPr lang="en-US" sz="1600"/>
              <a:t>The report offered a number of practical suggestions on how to reduce losses and waste. </a:t>
            </a:r>
            <a:br>
              <a:rPr lang="en-US" sz="1600"/>
            </a:br>
            <a:r>
              <a:rPr lang="en-US" sz="1600"/>
              <a:t/>
            </a:r>
            <a:br>
              <a:rPr lang="en-US" sz="1600"/>
            </a:br>
            <a:r>
              <a:rPr lang="en-US" sz="1600"/>
              <a:t>In developing countries the problem is chiefly one of inadequate harvest techniques, poor post-harvest management and logistics, lack of suitable infrastructure, processing and packaging, and lack of marketing information which would allow production to better match demand.  </a:t>
            </a:r>
            <a:br>
              <a:rPr lang="en-US" sz="1600"/>
            </a:br>
            <a:r>
              <a:rPr lang="en-US" sz="1600"/>
              <a:t/>
            </a:r>
            <a:br>
              <a:rPr lang="en-US" sz="1600"/>
            </a:br>
            <a:r>
              <a:rPr lang="en-US" sz="1600"/>
              <a:t>The advice is therefore to strengthen the food supply chain by assisting small farmers to link directly to buyers. The private and public sectors should also invest more in infrastructure, transportation and in processing and packaging. </a:t>
            </a:r>
            <a:br>
              <a:rPr lang="en-US" sz="1600"/>
            </a:br>
            <a:r>
              <a:rPr lang="en-US" sz="1600"/>
              <a:t/>
            </a:r>
            <a:br>
              <a:rPr lang="en-US" sz="1600"/>
            </a:br>
            <a:r>
              <a:rPr lang="en-US" sz="1600"/>
              <a:t>In middle- and high-income countries food losses and waste stem largely from consumer behaviour but also from lack of communication between different actors in the supply chain. </a:t>
            </a:r>
            <a:br>
              <a:rPr lang="en-US" sz="1600"/>
            </a:br>
            <a:r>
              <a:rPr lang="en-US" sz="1600"/>
              <a:t/>
            </a:r>
            <a:br>
              <a:rPr lang="en-US" sz="1600"/>
            </a:br>
            <a:endParaRPr lang="pt-PT" sz="16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aixaDeTexto 1"/>
          <p:cNvSpPr txBox="1">
            <a:spLocks noChangeArrowheads="1"/>
          </p:cNvSpPr>
          <p:nvPr/>
        </p:nvSpPr>
        <p:spPr bwMode="auto">
          <a:xfrm>
            <a:off x="900113" y="1125538"/>
            <a:ext cx="7416800" cy="4276725"/>
          </a:xfrm>
          <a:prstGeom prst="rect">
            <a:avLst/>
          </a:prstGeom>
          <a:noFill/>
          <a:ln w="9525">
            <a:noFill/>
            <a:miter lim="800000"/>
            <a:headEnd/>
            <a:tailEnd/>
          </a:ln>
        </p:spPr>
        <p:txBody>
          <a:bodyPr>
            <a:spAutoFit/>
          </a:bodyPr>
          <a:lstStyle/>
          <a:p>
            <a:r>
              <a:rPr lang="en-US" sz="1600"/>
              <a:t>Over-emphasis on appearance</a:t>
            </a:r>
            <a:br>
              <a:rPr lang="en-US" sz="1600"/>
            </a:br>
            <a:r>
              <a:rPr lang="en-US" sz="1600"/>
              <a:t/>
            </a:r>
            <a:br>
              <a:rPr lang="en-US" sz="1600"/>
            </a:br>
            <a:r>
              <a:rPr lang="en-US" sz="1600"/>
              <a:t>At retail level, large quantities of food are also wasted due to quality standards that over-emphasize appearance.  Surveys show that consumers are willing to buy  produce not meeting appearance standards as long as it is safe and tastes good. Customers thus have the power to influence quality standards and should do so, the report said.    </a:t>
            </a:r>
            <a:br>
              <a:rPr lang="en-US" sz="1600"/>
            </a:br>
            <a:r>
              <a:rPr lang="en-US" sz="1600"/>
              <a:t/>
            </a:r>
            <a:br>
              <a:rPr lang="en-US" sz="1600"/>
            </a:br>
            <a:r>
              <a:rPr lang="en-US" sz="1600"/>
              <a:t>Selling farm produce closer to consumers, without having to conform to supermarkets' quality standards, is another suggestion. This could be achieved through farmers' markets and farm shops. </a:t>
            </a:r>
            <a:br>
              <a:rPr lang="en-US" sz="1600"/>
            </a:br>
            <a:r>
              <a:rPr lang="en-US" sz="1600"/>
              <a:t/>
            </a:r>
            <a:br>
              <a:rPr lang="en-US" sz="1600"/>
            </a:br>
            <a:r>
              <a:rPr lang="en-US" sz="1600"/>
              <a:t>Good use for food that would otherwise be thrown away should be found. Commercial and charity organizations could work with retailers to collect, and then sell or use products that have been disposed of but are still good in terms of safety, taste and nutritional value..  </a:t>
            </a:r>
            <a:br>
              <a:rPr lang="en-US" sz="1600"/>
            </a:br>
            <a:endParaRPr lang="pt-PT" sz="16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aixaDeTexto 1"/>
          <p:cNvSpPr txBox="1">
            <a:spLocks noChangeArrowheads="1"/>
          </p:cNvSpPr>
          <p:nvPr/>
        </p:nvSpPr>
        <p:spPr bwMode="auto">
          <a:xfrm>
            <a:off x="0" y="363538"/>
            <a:ext cx="8964613" cy="5264150"/>
          </a:xfrm>
          <a:prstGeom prst="rect">
            <a:avLst/>
          </a:prstGeom>
          <a:noFill/>
          <a:ln w="9525">
            <a:noFill/>
            <a:miter lim="800000"/>
            <a:headEnd/>
            <a:tailEnd/>
          </a:ln>
        </p:spPr>
        <p:txBody>
          <a:bodyPr>
            <a:spAutoFit/>
          </a:bodyPr>
          <a:lstStyle/>
          <a:p>
            <a:r>
              <a:rPr lang="en-US" sz="1600"/>
              <a:t>Changing consumer attitudes</a:t>
            </a:r>
            <a:br>
              <a:rPr lang="en-US" sz="1600"/>
            </a:br>
            <a:r>
              <a:rPr lang="en-US" sz="1600"/>
              <a:t/>
            </a:r>
            <a:br>
              <a:rPr lang="en-US" sz="1600"/>
            </a:br>
            <a:r>
              <a:rPr lang="en-US" sz="1600"/>
              <a:t>Consumers in rich countries are generally encouraged to buy more food than they need. "Buy three, pay two" promotions are one example, while the oversized ready-to-eat meals produced by the food industry are another. Restaurants frequently offer fixed-price buffets that spur customers to heap their plates. </a:t>
            </a:r>
            <a:br>
              <a:rPr lang="en-US" sz="1600"/>
            </a:br>
            <a:r>
              <a:rPr lang="en-US" sz="1600"/>
              <a:t/>
            </a:r>
            <a:br>
              <a:rPr lang="en-US" sz="1600"/>
            </a:br>
            <a:r>
              <a:rPr lang="en-US" sz="1600"/>
              <a:t>Generally speaking, consumers fail to plan their food purchases properly, the report found. That means they often throw food away when "best-before" dates expired.  </a:t>
            </a:r>
            <a:br>
              <a:rPr lang="en-US" sz="1600"/>
            </a:br>
            <a:r>
              <a:rPr lang="en-US" sz="1600"/>
              <a:t/>
            </a:r>
            <a:br>
              <a:rPr lang="en-US" sz="1600"/>
            </a:br>
            <a:r>
              <a:rPr lang="en-US" sz="1600"/>
              <a:t>Education in schools and political initiatives are possible starting points to changing consumer attitudes, the report suggested. Rich-country consumers should be taught that throwing food away needlessly is unacceptable. </a:t>
            </a:r>
            <a:br>
              <a:rPr lang="en-US" sz="1600"/>
            </a:br>
            <a:r>
              <a:rPr lang="en-US" sz="1600"/>
              <a:t/>
            </a:r>
            <a:br>
              <a:rPr lang="en-US" sz="1600"/>
            </a:br>
            <a:r>
              <a:rPr lang="en-US" sz="1600"/>
              <a:t>They should also be made aware that given the limited availability of natural resources it is more effective to reduce food losses than increase food production in order to feed a growing world population. </a:t>
            </a:r>
            <a:br>
              <a:rPr lang="en-US" sz="1600"/>
            </a:br>
            <a:r>
              <a:rPr lang="en-US" sz="1600"/>
              <a:t/>
            </a:r>
            <a:br>
              <a:rPr lang="en-US" sz="1600"/>
            </a:br>
            <a:r>
              <a:rPr lang="en-US" sz="1600"/>
              <a:t>A separate report on food packaging for developing countries also prepared for the Save Food! congress noted that appropriate packaging is a key factor impacting on losses occurring at almost every stage of the food chain. </a:t>
            </a:r>
            <a:endParaRPr lang="pt-PT" sz="16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2" cstate="print"/>
          <a:srcRect/>
          <a:stretch>
            <a:fillRect/>
          </a:stretch>
        </p:blipFill>
        <p:spPr bwMode="auto">
          <a:xfrm>
            <a:off x="0" y="0"/>
            <a:ext cx="6130925" cy="6858000"/>
          </a:xfrm>
          <a:prstGeom prst="rect">
            <a:avLst/>
          </a:prstGeom>
          <a:noFill/>
          <a:ln w="9525">
            <a:noFill/>
            <a:miter lim="800000"/>
            <a:headEnd/>
            <a:tailEnd/>
          </a:ln>
        </p:spPr>
      </p:pic>
      <p:pic>
        <p:nvPicPr>
          <p:cNvPr id="44035" name="Picture 5"/>
          <p:cNvPicPr>
            <a:picLocks noChangeAspect="1" noChangeArrowheads="1"/>
          </p:cNvPicPr>
          <p:nvPr/>
        </p:nvPicPr>
        <p:blipFill>
          <a:blip r:embed="rId3" cstate="print"/>
          <a:srcRect/>
          <a:stretch>
            <a:fillRect/>
          </a:stretch>
        </p:blipFill>
        <p:spPr bwMode="auto">
          <a:xfrm>
            <a:off x="6516688" y="3716338"/>
            <a:ext cx="1970087" cy="2852737"/>
          </a:xfrm>
          <a:prstGeom prst="rect">
            <a:avLst/>
          </a:prstGeom>
          <a:noFill/>
          <a:ln w="9525">
            <a:noFill/>
            <a:miter lim="800000"/>
            <a:headEnd/>
            <a:tailEnd/>
          </a:ln>
        </p:spPr>
      </p:pic>
      <p:sp>
        <p:nvSpPr>
          <p:cNvPr id="4" name="Título 1"/>
          <p:cNvSpPr txBox="1">
            <a:spLocks/>
          </p:cNvSpPr>
          <p:nvPr/>
        </p:nvSpPr>
        <p:spPr>
          <a:xfrm>
            <a:off x="6443663" y="549275"/>
            <a:ext cx="2160587" cy="514350"/>
          </a:xfrm>
          <a:prstGeom prst="rect">
            <a:avLst/>
          </a:prstGeom>
        </p:spPr>
        <p:txBody>
          <a:bodyPr/>
          <a:lstStyle/>
          <a:p>
            <a:pPr algn="ctr" eaLnBrk="0" hangingPunct="0">
              <a:defRPr/>
            </a:pPr>
            <a:r>
              <a:rPr lang="pt-PT" sz="2800" i="0" kern="0">
                <a:solidFill>
                  <a:schemeClr val="tx2"/>
                </a:solidFill>
                <a:latin typeface="+mj-lt"/>
                <a:ea typeface="+mj-ea"/>
                <a:cs typeface="+mj-cs"/>
              </a:rPr>
              <a:t>exemplo</a:t>
            </a:r>
            <a:endParaRPr lang="pt-PT" sz="2800" i="0" kern="0" dirty="0">
              <a:solidFill>
                <a:schemeClr val="tx2"/>
              </a:solidFill>
              <a:latin typeface="+mj-lt"/>
              <a:ea typeface="+mj-ea"/>
              <a:cs typeface="+mj-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ítulo 1"/>
          <p:cNvSpPr>
            <a:spLocks noGrp="1"/>
          </p:cNvSpPr>
          <p:nvPr>
            <p:ph type="title"/>
          </p:nvPr>
        </p:nvSpPr>
        <p:spPr>
          <a:xfrm>
            <a:off x="684213" y="0"/>
            <a:ext cx="7772400" cy="442913"/>
          </a:xfrm>
        </p:spPr>
        <p:txBody>
          <a:bodyPr/>
          <a:lstStyle/>
          <a:p>
            <a:r>
              <a:rPr lang="pt-PT" sz="2800" b="1" smtClean="0"/>
              <a:t>exemplo</a:t>
            </a:r>
          </a:p>
        </p:txBody>
      </p:sp>
      <p:pic>
        <p:nvPicPr>
          <p:cNvPr id="45059" name="Picture 2"/>
          <p:cNvPicPr>
            <a:picLocks noGrp="1" noChangeAspect="1" noChangeArrowheads="1"/>
          </p:cNvPicPr>
          <p:nvPr>
            <p:ph idx="1"/>
          </p:nvPr>
        </p:nvPicPr>
        <p:blipFill>
          <a:blip r:embed="rId2" cstate="print"/>
          <a:srcRect/>
          <a:stretch>
            <a:fillRect/>
          </a:stretch>
        </p:blipFill>
        <p:spPr>
          <a:xfrm>
            <a:off x="6227763" y="2133600"/>
            <a:ext cx="2255837" cy="3159125"/>
          </a:xfrm>
          <a:noFill/>
        </p:spPr>
      </p:pic>
      <p:sp>
        <p:nvSpPr>
          <p:cNvPr id="45060" name="Rectângulo 4"/>
          <p:cNvSpPr>
            <a:spLocks noChangeArrowheads="1"/>
          </p:cNvSpPr>
          <p:nvPr/>
        </p:nvSpPr>
        <p:spPr bwMode="auto">
          <a:xfrm rot="5400000">
            <a:off x="6013451" y="3727450"/>
            <a:ext cx="6030912" cy="230187"/>
          </a:xfrm>
          <a:prstGeom prst="rect">
            <a:avLst/>
          </a:prstGeom>
          <a:noFill/>
          <a:ln w="9525">
            <a:noFill/>
            <a:miter lim="800000"/>
            <a:headEnd/>
            <a:tailEnd/>
          </a:ln>
        </p:spPr>
        <p:txBody>
          <a:bodyPr>
            <a:spAutoFit/>
          </a:bodyPr>
          <a:lstStyle/>
          <a:p>
            <a:r>
              <a:rPr lang="pt-PT" sz="900"/>
              <a:t>http://spore.cta.int/index.php?option=com_content&amp;view=article&amp;id=703&amp;catid=4&amp;lang=pt</a:t>
            </a:r>
          </a:p>
        </p:txBody>
      </p:sp>
      <p:sp>
        <p:nvSpPr>
          <p:cNvPr id="45061" name="Rectângulo 5"/>
          <p:cNvSpPr>
            <a:spLocks noChangeArrowheads="1"/>
          </p:cNvSpPr>
          <p:nvPr/>
        </p:nvSpPr>
        <p:spPr bwMode="auto">
          <a:xfrm>
            <a:off x="395288" y="549275"/>
            <a:ext cx="8353425" cy="1476375"/>
          </a:xfrm>
          <a:prstGeom prst="rect">
            <a:avLst/>
          </a:prstGeom>
          <a:noFill/>
          <a:ln w="9525">
            <a:noFill/>
            <a:miter lim="800000"/>
            <a:headEnd/>
            <a:tailEnd/>
          </a:ln>
        </p:spPr>
        <p:txBody>
          <a:bodyPr>
            <a:spAutoFit/>
          </a:bodyPr>
          <a:lstStyle/>
          <a:p>
            <a:r>
              <a:rPr lang="pt-PT" sz="1800"/>
              <a:t>Os celibatários, as mulheres apressadas, as crianças que almoçam perto da escola: cada vez mais habitantes das cidades africanas consomem alimentos confeccionados, comprados na rua a baixo preço. Nas aldeias, é necessário transformar os produtos agrícolas simultaneamente para assegurar a segurança alimentar e para limitar as perdas de colheita. </a:t>
            </a:r>
          </a:p>
        </p:txBody>
      </p:sp>
      <p:sp>
        <p:nvSpPr>
          <p:cNvPr id="45062" name="Rectângulo 6"/>
          <p:cNvSpPr>
            <a:spLocks noChangeArrowheads="1"/>
          </p:cNvSpPr>
          <p:nvPr/>
        </p:nvSpPr>
        <p:spPr bwMode="auto">
          <a:xfrm>
            <a:off x="468313" y="5445125"/>
            <a:ext cx="7920037" cy="1016000"/>
          </a:xfrm>
          <a:prstGeom prst="rect">
            <a:avLst/>
          </a:prstGeom>
          <a:noFill/>
          <a:ln w="9525">
            <a:noFill/>
            <a:miter lim="800000"/>
            <a:headEnd/>
            <a:tailEnd/>
          </a:ln>
        </p:spPr>
        <p:txBody>
          <a:bodyPr>
            <a:spAutoFit/>
          </a:bodyPr>
          <a:lstStyle/>
          <a:p>
            <a:r>
              <a:rPr lang="pt-PT" sz="2000"/>
              <a:t>é preciso poder </a:t>
            </a:r>
            <a:r>
              <a:rPr lang="pt-PT" sz="2000" u="sng"/>
              <a:t>conservar e transformar </a:t>
            </a:r>
            <a:r>
              <a:rPr lang="pt-PT" sz="2000"/>
              <a:t>os produtos para os colocar à disposição dos consumidores e é preciso </a:t>
            </a:r>
            <a:r>
              <a:rPr lang="pt-PT" sz="2000" u="sng"/>
              <a:t>vigiar a sua qualidade</a:t>
            </a:r>
            <a:r>
              <a:rPr lang="pt-PT" sz="2000"/>
              <a:t>. </a:t>
            </a:r>
          </a:p>
        </p:txBody>
      </p:sp>
      <p:sp>
        <p:nvSpPr>
          <p:cNvPr id="45063" name="Rectângulo 7"/>
          <p:cNvSpPr>
            <a:spLocks noChangeArrowheads="1"/>
          </p:cNvSpPr>
          <p:nvPr/>
        </p:nvSpPr>
        <p:spPr bwMode="auto">
          <a:xfrm>
            <a:off x="539750" y="2133600"/>
            <a:ext cx="5472113" cy="3292475"/>
          </a:xfrm>
          <a:prstGeom prst="rect">
            <a:avLst/>
          </a:prstGeom>
          <a:noFill/>
          <a:ln w="9525">
            <a:noFill/>
            <a:miter lim="800000"/>
            <a:headEnd/>
            <a:tailEnd/>
          </a:ln>
        </p:spPr>
        <p:txBody>
          <a:bodyPr>
            <a:spAutoFit/>
          </a:bodyPr>
          <a:lstStyle/>
          <a:p>
            <a:r>
              <a:rPr lang="pt-PT" sz="1600"/>
              <a:t>O estudo realizado sobre os alimentos de rua no Burkina Faso é representativo do que se passa na maioria das cidades africanas. As análises de cerca de 100 produtos mostraram a má qualidade dos ingredientes utilizados para reduzir o custo e a falta de higiene na fabricação e armazenagem das comidas, expondo-as a numerosas contaminações. Mais de metade das pessoas que se abastecem numa bancada de rua são regularmente vítimas de intoxicação. A falta de instrução das mulheres, maioritárias neste sector, e a ausência de regulamentos e de controlo são as principais causas destes problemas.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p:nvPr>
        </p:nvSpPr>
        <p:spPr>
          <a:xfrm>
            <a:off x="468313" y="0"/>
            <a:ext cx="8229600" cy="1143000"/>
          </a:xfrm>
        </p:spPr>
        <p:txBody>
          <a:bodyPr/>
          <a:lstStyle/>
          <a:p>
            <a:r>
              <a:rPr lang="pt-PT" sz="4000" b="1" smtClean="0">
                <a:solidFill>
                  <a:schemeClr val="hlink"/>
                </a:solidFill>
                <a:latin typeface="Arial" pitchFamily="34" charset="0"/>
                <a:cs typeface="Arial" pitchFamily="34" charset="0"/>
              </a:rPr>
              <a:t>Bibliografia</a:t>
            </a:r>
            <a:br>
              <a:rPr lang="pt-PT" sz="4000" b="1" smtClean="0">
                <a:solidFill>
                  <a:schemeClr val="hlink"/>
                </a:solidFill>
                <a:latin typeface="Arial" pitchFamily="34" charset="0"/>
                <a:cs typeface="Arial" pitchFamily="34" charset="0"/>
              </a:rPr>
            </a:br>
            <a:r>
              <a:rPr lang="pt-PT" sz="2000" b="1" smtClean="0">
                <a:solidFill>
                  <a:schemeClr val="hlink"/>
                </a:solidFill>
                <a:latin typeface="Arial" pitchFamily="34" charset="0"/>
                <a:cs typeface="Arial" pitchFamily="34" charset="0"/>
              </a:rPr>
              <a:t>(outra para além da referida ao longo da apresentação)</a:t>
            </a:r>
          </a:p>
        </p:txBody>
      </p:sp>
      <p:sp>
        <p:nvSpPr>
          <p:cNvPr id="27651" name="Rectangle 3"/>
          <p:cNvSpPr txBox="1">
            <a:spLocks/>
          </p:cNvSpPr>
          <p:nvPr/>
        </p:nvSpPr>
        <p:spPr bwMode="auto">
          <a:xfrm>
            <a:off x="395288" y="1484313"/>
            <a:ext cx="8291512" cy="4681537"/>
          </a:xfrm>
          <a:prstGeom prst="rect">
            <a:avLst/>
          </a:prstGeom>
          <a:noFill/>
          <a:ln w="9525">
            <a:noFill/>
            <a:miter lim="800000"/>
            <a:headEnd/>
            <a:tailEnd/>
          </a:ln>
        </p:spPr>
        <p:txBody>
          <a:bodyPr/>
          <a:lstStyle/>
          <a:p>
            <a:pPr marL="363538" indent="-363538">
              <a:buClr>
                <a:srgbClr val="CC3300"/>
              </a:buClr>
              <a:buFont typeface="Arial" pitchFamily="34" charset="0"/>
              <a:buChar char="►"/>
              <a:defRPr/>
            </a:pPr>
            <a:r>
              <a:rPr lang="pt-PT" sz="1800" dirty="0" err="1">
                <a:cs typeface="+mn-cs"/>
              </a:rPr>
              <a:t>Fellows</a:t>
            </a:r>
            <a:r>
              <a:rPr lang="pt-PT" sz="1800" dirty="0">
                <a:cs typeface="+mn-cs"/>
              </a:rPr>
              <a:t> , P. (2004).</a:t>
            </a:r>
            <a:r>
              <a:rPr lang="en-US" sz="1800" dirty="0">
                <a:cs typeface="+mn-cs"/>
              </a:rPr>
              <a:t> Processed foods for improved livelihoods.</a:t>
            </a:r>
            <a:r>
              <a:rPr lang="pt-PT" sz="1800" dirty="0">
                <a:cs typeface="+mn-cs"/>
              </a:rPr>
              <a:t> </a:t>
            </a:r>
            <a:r>
              <a:rPr lang="pt-PT" sz="1800" dirty="0" err="1">
                <a:cs typeface="+mn-cs"/>
              </a:rPr>
              <a:t>Agricultural</a:t>
            </a:r>
            <a:r>
              <a:rPr lang="pt-PT" sz="1800" dirty="0">
                <a:cs typeface="+mn-cs"/>
              </a:rPr>
              <a:t> </a:t>
            </a:r>
            <a:r>
              <a:rPr lang="pt-PT" sz="1800" dirty="0" err="1">
                <a:cs typeface="+mn-cs"/>
              </a:rPr>
              <a:t>Support</a:t>
            </a:r>
            <a:r>
              <a:rPr lang="pt-PT" sz="1800" dirty="0">
                <a:cs typeface="+mn-cs"/>
              </a:rPr>
              <a:t> </a:t>
            </a:r>
            <a:r>
              <a:rPr lang="pt-PT" sz="1800" dirty="0" err="1">
                <a:cs typeface="+mn-cs"/>
              </a:rPr>
              <a:t>Systems</a:t>
            </a:r>
            <a:r>
              <a:rPr lang="pt-PT" sz="1800" dirty="0">
                <a:cs typeface="+mn-cs"/>
              </a:rPr>
              <a:t> </a:t>
            </a:r>
            <a:r>
              <a:rPr lang="pt-PT" sz="1800" dirty="0" err="1">
                <a:cs typeface="+mn-cs"/>
              </a:rPr>
              <a:t>Division</a:t>
            </a:r>
            <a:r>
              <a:rPr lang="pt-PT" sz="1800" dirty="0">
                <a:cs typeface="+mn-cs"/>
              </a:rPr>
              <a:t>.</a:t>
            </a:r>
            <a:r>
              <a:rPr lang="en-US" sz="1800" dirty="0">
                <a:cs typeface="+mn-cs"/>
              </a:rPr>
              <a:t> Food and Agriculture Organization of the United Nations,</a:t>
            </a:r>
            <a:r>
              <a:rPr lang="pt-PT" sz="1800" dirty="0">
                <a:cs typeface="+mn-cs"/>
              </a:rPr>
              <a:t> </a:t>
            </a:r>
            <a:r>
              <a:rPr lang="pt-PT" sz="1800" dirty="0" err="1">
                <a:cs typeface="+mn-cs"/>
              </a:rPr>
              <a:t>Rome</a:t>
            </a:r>
            <a:endParaRPr lang="pt-PT" sz="1800" dirty="0">
              <a:cs typeface="+mn-cs"/>
            </a:endParaRPr>
          </a:p>
          <a:p>
            <a:pPr marL="363538" indent="-363538">
              <a:buClr>
                <a:srgbClr val="CC3300"/>
              </a:buClr>
              <a:buFont typeface="Arial" pitchFamily="34" charset="0"/>
              <a:buChar char="►"/>
              <a:defRPr/>
            </a:pPr>
            <a:r>
              <a:rPr lang="pt-PT" sz="1800" dirty="0" err="1">
                <a:cs typeface="+mn-cs"/>
              </a:rPr>
              <a:t>Compendium</a:t>
            </a:r>
            <a:r>
              <a:rPr lang="pt-PT" sz="1800" dirty="0">
                <a:cs typeface="+mn-cs"/>
              </a:rPr>
              <a:t> </a:t>
            </a:r>
            <a:r>
              <a:rPr lang="pt-PT" sz="1800" dirty="0" err="1">
                <a:cs typeface="+mn-cs"/>
              </a:rPr>
              <a:t>on</a:t>
            </a:r>
            <a:r>
              <a:rPr lang="pt-PT" sz="1800" dirty="0">
                <a:cs typeface="+mn-cs"/>
              </a:rPr>
              <a:t> </a:t>
            </a:r>
            <a:r>
              <a:rPr lang="pt-PT" sz="1800" dirty="0" err="1">
                <a:cs typeface="+mn-cs"/>
              </a:rPr>
              <a:t>Post-harvest</a:t>
            </a:r>
            <a:r>
              <a:rPr lang="pt-PT" sz="1800" dirty="0">
                <a:cs typeface="+mn-cs"/>
              </a:rPr>
              <a:t> </a:t>
            </a:r>
            <a:r>
              <a:rPr lang="pt-PT" sz="1800" dirty="0" err="1">
                <a:cs typeface="+mn-cs"/>
              </a:rPr>
              <a:t>Operations</a:t>
            </a:r>
            <a:endParaRPr lang="pt-PT" sz="1800" dirty="0">
              <a:cs typeface="+mn-cs"/>
            </a:endParaRPr>
          </a:p>
          <a:p>
            <a:pPr marL="363538">
              <a:buClr>
                <a:srgbClr val="CC3300"/>
              </a:buClr>
              <a:defRPr/>
            </a:pPr>
            <a:r>
              <a:rPr lang="pt-PT" sz="1800" dirty="0">
                <a:cs typeface="+mn-cs"/>
              </a:rPr>
              <a:t>http://www.fao.org/inpho/content/compend/toc_main.htm#TopOfPage</a:t>
            </a:r>
          </a:p>
          <a:p>
            <a:pPr marL="363538" indent="-363538">
              <a:buClr>
                <a:srgbClr val="CC3300"/>
              </a:buClr>
              <a:buFont typeface="Arial" pitchFamily="34" charset="0"/>
              <a:buChar char="►"/>
              <a:defRPr/>
            </a:pPr>
            <a:r>
              <a:rPr lang="pt-PT" sz="1800" b="0" dirty="0">
                <a:cs typeface="+mn-cs"/>
              </a:rPr>
              <a:t>POST-HARVEST HANDLING LOSSES </a:t>
            </a:r>
            <a:r>
              <a:rPr lang="pt-PT" sz="1800" dirty="0">
                <a:cs typeface="+mn-cs"/>
              </a:rPr>
              <a:t>..., </a:t>
            </a:r>
            <a:r>
              <a:rPr lang="pt-PT" sz="1800" b="0" dirty="0" err="1">
                <a:cs typeface="+mn-cs"/>
              </a:rPr>
              <a:t>Guayaquil</a:t>
            </a:r>
            <a:r>
              <a:rPr lang="pt-PT" sz="1800" b="0" dirty="0">
                <a:cs typeface="+mn-cs"/>
              </a:rPr>
              <a:t>, </a:t>
            </a:r>
            <a:r>
              <a:rPr lang="pt-PT" sz="1800" b="0" dirty="0" err="1">
                <a:cs typeface="+mn-cs"/>
              </a:rPr>
              <a:t>Ecuador</a:t>
            </a:r>
            <a:r>
              <a:rPr lang="pt-PT" sz="1800" b="0" dirty="0">
                <a:cs typeface="+mn-cs"/>
              </a:rPr>
              <a:t>, 19 – 23 </a:t>
            </a:r>
            <a:r>
              <a:rPr lang="pt-PT" sz="1800" b="0" dirty="0" err="1">
                <a:cs typeface="+mn-cs"/>
              </a:rPr>
              <a:t>September</a:t>
            </a:r>
            <a:r>
              <a:rPr lang="pt-PT" sz="1800" b="0" dirty="0">
                <a:cs typeface="+mn-cs"/>
              </a:rPr>
              <a:t> 2005. </a:t>
            </a:r>
          </a:p>
          <a:p>
            <a:pPr marL="363538">
              <a:buClr>
                <a:srgbClr val="CC3300"/>
              </a:buClr>
              <a:defRPr/>
            </a:pPr>
            <a:r>
              <a:rPr lang="pt-PT" sz="1800" b="0" dirty="0">
                <a:cs typeface="+mn-cs"/>
              </a:rPr>
              <a:t>http://www.fao.org/docrep/meeting/009/j5778e.htm</a:t>
            </a:r>
          </a:p>
          <a:p>
            <a:pPr marL="365760" indent="-365760">
              <a:spcBef>
                <a:spcPts val="0"/>
              </a:spcBef>
              <a:spcAft>
                <a:spcPts val="0"/>
              </a:spcAft>
              <a:buClr>
                <a:srgbClr val="CC3300"/>
              </a:buClr>
              <a:buSzPts val="2000"/>
              <a:buFont typeface="Arial"/>
              <a:buChar char="►"/>
              <a:defRPr/>
            </a:pPr>
            <a:r>
              <a:rPr lang="en-US" sz="1800" b="0" dirty="0">
                <a:latin typeface="Albertus Extra Bold"/>
                <a:cs typeface="+mn-cs"/>
                <a:hlinkClick r:id="rId2"/>
              </a:rPr>
              <a:t>Michel GROLLEAUD</a:t>
            </a:r>
            <a:r>
              <a:rPr lang="en-US" sz="1800" b="0" dirty="0">
                <a:latin typeface="Albertus Extra Bold"/>
                <a:cs typeface="+mn-cs"/>
              </a:rPr>
              <a:t> - </a:t>
            </a:r>
            <a:r>
              <a:rPr lang="en-US" sz="1800" b="0" dirty="0">
                <a:latin typeface="Albertus Extra Bold"/>
                <a:cs typeface="+mn-cs"/>
                <a:hlinkClick r:id="rId2"/>
              </a:rPr>
              <a:t>POST-HARVEST LOSSES: DISCOVERING THE FULL STORY . Overview of the Phenomenon of Losses During the Post-harvest System</a:t>
            </a:r>
            <a:br>
              <a:rPr lang="en-US" sz="1800" b="0" dirty="0">
                <a:latin typeface="Albertus Extra Bold"/>
                <a:cs typeface="+mn-cs"/>
                <a:hlinkClick r:id="rId2"/>
              </a:rPr>
            </a:br>
            <a:r>
              <a:rPr lang="pt-PT" sz="1800" b="0" dirty="0">
                <a:latin typeface="Albertus Extra Bold"/>
                <a:cs typeface="+mn-cs"/>
                <a:hlinkClick r:id="rId2"/>
              </a:rPr>
              <a:t>http://www.fao.org/DOCREP/004/AC301E/AC301e00.htm</a:t>
            </a:r>
            <a:endParaRPr lang="pt-PT" sz="1800" b="0" dirty="0">
              <a:latin typeface="Albertus Extra Bold"/>
              <a:cs typeface="+mn-cs"/>
            </a:endParaRPr>
          </a:p>
          <a:p>
            <a:pPr marL="365760" indent="-365760">
              <a:spcBef>
                <a:spcPts val="0"/>
              </a:spcBef>
              <a:spcAft>
                <a:spcPts val="0"/>
              </a:spcAft>
              <a:buClr>
                <a:srgbClr val="CC3300"/>
              </a:buClr>
              <a:buSzPts val="2000"/>
              <a:buFont typeface="Arial"/>
              <a:buChar char="►"/>
              <a:defRPr/>
            </a:pPr>
            <a:r>
              <a:rPr lang="en-US" sz="1800" dirty="0">
                <a:cs typeface="+mn-cs"/>
              </a:rPr>
              <a:t>Food loss prevention in perishable crops</a:t>
            </a:r>
            <a:endParaRPr lang="pt-PT" sz="1800" b="0" dirty="0">
              <a:latin typeface="Albertus Extra Bold"/>
              <a:cs typeface="+mn-cs"/>
            </a:endParaRPr>
          </a:p>
          <a:p>
            <a:pPr marL="365125" indent="-1588">
              <a:spcBef>
                <a:spcPts val="0"/>
              </a:spcBef>
              <a:spcAft>
                <a:spcPts val="0"/>
              </a:spcAft>
              <a:buClr>
                <a:srgbClr val="CC3300"/>
              </a:buClr>
              <a:buSzPts val="2000"/>
              <a:defRPr/>
            </a:pPr>
            <a:r>
              <a:rPr lang="pt-PT" sz="1800" b="0" dirty="0">
                <a:latin typeface="Albertus Extra Bold"/>
                <a:cs typeface="+mn-cs"/>
              </a:rPr>
              <a:t>http://www.fao.org/docrep/S8620E/S8620E00.htm#Contents</a:t>
            </a:r>
          </a:p>
          <a:p>
            <a:pPr marL="363538" indent="-363538">
              <a:buClr>
                <a:srgbClr val="CC3300"/>
              </a:buClr>
              <a:defRPr/>
            </a:pPr>
            <a:r>
              <a:rPr lang="pt-PT" sz="2000" b="0" dirty="0">
                <a:cs typeface="+mn-cs"/>
              </a:rPr>
              <a:t/>
            </a:r>
            <a:br>
              <a:rPr lang="pt-PT" sz="2000" b="0" dirty="0">
                <a:cs typeface="+mn-cs"/>
              </a:rPr>
            </a:br>
            <a:endParaRPr lang="pt-PT" sz="2000" b="0" dirty="0">
              <a:cs typeface="+mn-cs"/>
            </a:endParaRPr>
          </a:p>
          <a:p>
            <a:pPr marL="363538" indent="-363538">
              <a:buClr>
                <a:srgbClr val="CC3300"/>
              </a:buClr>
              <a:buFont typeface="Arial" pitchFamily="34" charset="0"/>
              <a:buChar char="►"/>
              <a:defRPr/>
            </a:pPr>
            <a:endParaRPr lang="pt-PT" sz="2000" dirty="0">
              <a:cs typeface="+mn-cs"/>
            </a:endParaRPr>
          </a:p>
          <a:p>
            <a:pPr marL="363538" indent="-363538">
              <a:buClr>
                <a:srgbClr val="CC3300"/>
              </a:buClr>
              <a:buFont typeface="Arial" pitchFamily="34" charset="0"/>
              <a:buChar char="►"/>
              <a:defRPr/>
            </a:pPr>
            <a:endParaRPr lang="pt-PT" sz="2000" dirty="0">
              <a:cs typeface="+mn-cs"/>
            </a:endParaRPr>
          </a:p>
          <a:p>
            <a:pPr marL="363538" indent="-363538">
              <a:buClr>
                <a:srgbClr val="CC3300"/>
              </a:buClr>
              <a:buFont typeface="Arial" pitchFamily="34" charset="0"/>
              <a:buChar char="►"/>
              <a:defRPr/>
            </a:pPr>
            <a:endParaRPr lang="pt-PT" sz="2000" dirty="0">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1905000" y="3733800"/>
            <a:ext cx="5965825" cy="701675"/>
          </a:xfrm>
          <a:prstGeom prst="rect">
            <a:avLst/>
          </a:prstGeom>
          <a:noFill/>
          <a:ln w="9525">
            <a:noFill/>
            <a:miter lim="800000"/>
            <a:headEnd/>
            <a:tailEnd/>
          </a:ln>
        </p:spPr>
        <p:txBody>
          <a:bodyPr wrap="none">
            <a:spAutoFit/>
          </a:bodyPr>
          <a:lstStyle/>
          <a:p>
            <a:r>
              <a:rPr lang="pt-PT" sz="4000"/>
              <a:t>PRODUTOS TROPICAIS</a:t>
            </a:r>
          </a:p>
        </p:txBody>
      </p:sp>
      <p:sp>
        <p:nvSpPr>
          <p:cNvPr id="71683" name="Text Box 3"/>
          <p:cNvSpPr txBox="1">
            <a:spLocks noChangeArrowheads="1"/>
          </p:cNvSpPr>
          <p:nvPr/>
        </p:nvSpPr>
        <p:spPr bwMode="auto">
          <a:xfrm>
            <a:off x="304800" y="227013"/>
            <a:ext cx="2335213" cy="457200"/>
          </a:xfrm>
          <a:prstGeom prst="rect">
            <a:avLst/>
          </a:prstGeom>
          <a:noFill/>
          <a:ln w="9525">
            <a:noFill/>
            <a:miter lim="800000"/>
            <a:headEnd/>
            <a:tailEnd/>
          </a:ln>
        </p:spPr>
        <p:txBody>
          <a:bodyPr wrap="none">
            <a:spAutoFit/>
          </a:bodyPr>
          <a:lstStyle/>
          <a:p>
            <a:r>
              <a:rPr lang="pt-PT" sz="2400">
                <a:solidFill>
                  <a:srgbClr val="FFFF00"/>
                </a:solidFill>
              </a:rPr>
              <a:t>EXPORTAÇÃO</a:t>
            </a:r>
          </a:p>
        </p:txBody>
      </p:sp>
      <p:sp>
        <p:nvSpPr>
          <p:cNvPr id="1029" name="Text Box 4"/>
          <p:cNvSpPr txBox="1">
            <a:spLocks noChangeArrowheads="1"/>
          </p:cNvSpPr>
          <p:nvPr/>
        </p:nvSpPr>
        <p:spPr bwMode="auto">
          <a:xfrm>
            <a:off x="1127125" y="4613275"/>
            <a:ext cx="184150" cy="457200"/>
          </a:xfrm>
          <a:prstGeom prst="rect">
            <a:avLst/>
          </a:prstGeom>
          <a:noFill/>
          <a:ln w="9525">
            <a:noFill/>
            <a:miter lim="800000"/>
            <a:headEnd/>
            <a:tailEnd/>
          </a:ln>
        </p:spPr>
        <p:txBody>
          <a:bodyPr wrap="none">
            <a:spAutoFit/>
          </a:bodyPr>
          <a:lstStyle/>
          <a:p>
            <a:endParaRPr lang="pt-PT" sz="2400" b="0" i="0">
              <a:solidFill>
                <a:schemeClr val="tx1"/>
              </a:solidFill>
              <a:latin typeface="Times New Roman" pitchFamily="18" charset="0"/>
            </a:endParaRPr>
          </a:p>
        </p:txBody>
      </p:sp>
      <p:sp>
        <p:nvSpPr>
          <p:cNvPr id="71685" name="Text Box 5"/>
          <p:cNvSpPr txBox="1">
            <a:spLocks noChangeArrowheads="1"/>
          </p:cNvSpPr>
          <p:nvPr/>
        </p:nvSpPr>
        <p:spPr bwMode="auto">
          <a:xfrm>
            <a:off x="5791200" y="5408613"/>
            <a:ext cx="2640013" cy="457200"/>
          </a:xfrm>
          <a:prstGeom prst="rect">
            <a:avLst/>
          </a:prstGeom>
          <a:noFill/>
          <a:ln w="9525">
            <a:noFill/>
            <a:miter lim="800000"/>
            <a:headEnd/>
            <a:tailEnd/>
          </a:ln>
        </p:spPr>
        <p:txBody>
          <a:bodyPr wrap="none">
            <a:spAutoFit/>
          </a:bodyPr>
          <a:lstStyle/>
          <a:p>
            <a:r>
              <a:rPr lang="pt-PT" sz="2400">
                <a:solidFill>
                  <a:srgbClr val="CCECFF"/>
                </a:solidFill>
              </a:rPr>
              <a:t>AUTOCONSUMO</a:t>
            </a:r>
          </a:p>
        </p:txBody>
      </p:sp>
      <p:pic>
        <p:nvPicPr>
          <p:cNvPr id="71686" name="Picture 6" descr="cafe2"/>
          <p:cNvPicPr>
            <a:picLocks noChangeAspect="1" noChangeArrowheads="1"/>
          </p:cNvPicPr>
          <p:nvPr/>
        </p:nvPicPr>
        <p:blipFill>
          <a:blip r:embed="rId3" cstate="print"/>
          <a:srcRect/>
          <a:stretch>
            <a:fillRect/>
          </a:stretch>
        </p:blipFill>
        <p:spPr bwMode="auto">
          <a:xfrm>
            <a:off x="2590800" y="838200"/>
            <a:ext cx="1625600" cy="1444625"/>
          </a:xfrm>
          <a:prstGeom prst="rect">
            <a:avLst/>
          </a:prstGeom>
          <a:noFill/>
          <a:ln w="9525">
            <a:noFill/>
            <a:miter lim="800000"/>
            <a:headEnd/>
            <a:tailEnd/>
          </a:ln>
        </p:spPr>
      </p:pic>
      <p:graphicFrame>
        <p:nvGraphicFramePr>
          <p:cNvPr id="71688" name="Object 8"/>
          <p:cNvGraphicFramePr>
            <a:graphicFrameLocks noChangeAspect="1"/>
          </p:cNvGraphicFramePr>
          <p:nvPr/>
        </p:nvGraphicFramePr>
        <p:xfrm>
          <a:off x="4343400" y="685800"/>
          <a:ext cx="1484313" cy="1676400"/>
        </p:xfrm>
        <a:graphic>
          <a:graphicData uri="http://schemas.openxmlformats.org/presentationml/2006/ole">
            <p:oleObj spid="_x0000_s1026" name="Bitmap Image" r:id="rId4" imgW="1752475" imgH="1980838" progId="PBrush">
              <p:embed/>
            </p:oleObj>
          </a:graphicData>
        </a:graphic>
      </p:graphicFrame>
      <p:pic>
        <p:nvPicPr>
          <p:cNvPr id="71689" name="Picture 9" descr="cacau com"/>
          <p:cNvPicPr>
            <a:picLocks noChangeAspect="1" noChangeArrowheads="1"/>
          </p:cNvPicPr>
          <p:nvPr/>
        </p:nvPicPr>
        <p:blipFill>
          <a:blip r:embed="rId5" cstate="print"/>
          <a:srcRect/>
          <a:stretch>
            <a:fillRect/>
          </a:stretch>
        </p:blipFill>
        <p:spPr bwMode="auto">
          <a:xfrm>
            <a:off x="5867400" y="762000"/>
            <a:ext cx="1524000" cy="1212850"/>
          </a:xfrm>
          <a:prstGeom prst="rect">
            <a:avLst/>
          </a:prstGeom>
          <a:noFill/>
          <a:ln w="9525">
            <a:noFill/>
            <a:miter lim="800000"/>
            <a:headEnd/>
            <a:tailEnd/>
          </a:ln>
        </p:spPr>
      </p:pic>
      <p:pic>
        <p:nvPicPr>
          <p:cNvPr id="71690" name="Picture 10" descr="cana açucar"/>
          <p:cNvPicPr>
            <a:picLocks noChangeAspect="1" noChangeArrowheads="1"/>
          </p:cNvPicPr>
          <p:nvPr/>
        </p:nvPicPr>
        <p:blipFill>
          <a:blip r:embed="rId6" cstate="print"/>
          <a:srcRect/>
          <a:stretch>
            <a:fillRect/>
          </a:stretch>
        </p:blipFill>
        <p:spPr bwMode="auto">
          <a:xfrm>
            <a:off x="7543800" y="685800"/>
            <a:ext cx="1311275" cy="2286000"/>
          </a:xfrm>
          <a:prstGeom prst="rect">
            <a:avLst/>
          </a:prstGeom>
          <a:noFill/>
          <a:ln w="9525">
            <a:noFill/>
            <a:miter lim="800000"/>
            <a:headEnd/>
            <a:tailEnd/>
          </a:ln>
        </p:spPr>
      </p:pic>
      <p:pic>
        <p:nvPicPr>
          <p:cNvPr id="71691" name="Picture 11"/>
          <p:cNvPicPr>
            <a:picLocks noChangeAspect="1" noChangeArrowheads="1"/>
          </p:cNvPicPr>
          <p:nvPr/>
        </p:nvPicPr>
        <p:blipFill>
          <a:blip r:embed="rId7" cstate="print"/>
          <a:srcRect/>
          <a:stretch>
            <a:fillRect/>
          </a:stretch>
        </p:blipFill>
        <p:spPr bwMode="auto">
          <a:xfrm>
            <a:off x="381000" y="914400"/>
            <a:ext cx="2057400" cy="1247775"/>
          </a:xfrm>
          <a:prstGeom prst="rect">
            <a:avLst/>
          </a:prstGeom>
          <a:noFill/>
          <a:ln w="9525">
            <a:noFill/>
            <a:miter lim="800000"/>
            <a:headEnd/>
            <a:tailEnd/>
          </a:ln>
        </p:spPr>
      </p:pic>
      <p:pic>
        <p:nvPicPr>
          <p:cNvPr id="71692" name="Picture 12"/>
          <p:cNvPicPr>
            <a:picLocks noChangeAspect="1" noChangeArrowheads="1"/>
          </p:cNvPicPr>
          <p:nvPr/>
        </p:nvPicPr>
        <p:blipFill>
          <a:blip r:embed="rId8" cstate="print"/>
          <a:srcRect/>
          <a:stretch>
            <a:fillRect/>
          </a:stretch>
        </p:blipFill>
        <p:spPr bwMode="auto">
          <a:xfrm>
            <a:off x="381000" y="2209800"/>
            <a:ext cx="1371600" cy="1457325"/>
          </a:xfrm>
          <a:prstGeom prst="rect">
            <a:avLst/>
          </a:prstGeom>
          <a:noFill/>
          <a:ln w="9525">
            <a:noFill/>
            <a:miter lim="800000"/>
            <a:headEnd/>
            <a:tailEnd/>
          </a:ln>
        </p:spPr>
      </p:pic>
      <p:pic>
        <p:nvPicPr>
          <p:cNvPr id="71694" name="Picture 14"/>
          <p:cNvPicPr>
            <a:picLocks noChangeAspect="1" noChangeArrowheads="1"/>
          </p:cNvPicPr>
          <p:nvPr/>
        </p:nvPicPr>
        <p:blipFill>
          <a:blip r:embed="rId9" cstate="print"/>
          <a:srcRect/>
          <a:stretch>
            <a:fillRect/>
          </a:stretch>
        </p:blipFill>
        <p:spPr bwMode="auto">
          <a:xfrm>
            <a:off x="1905000" y="2133600"/>
            <a:ext cx="1371600" cy="1533525"/>
          </a:xfrm>
          <a:prstGeom prst="rect">
            <a:avLst/>
          </a:prstGeom>
          <a:noFill/>
          <a:ln w="9525">
            <a:noFill/>
            <a:miter lim="800000"/>
            <a:headEnd/>
            <a:tailEnd/>
          </a:ln>
        </p:spPr>
      </p:pic>
      <p:pic>
        <p:nvPicPr>
          <p:cNvPr id="71695" name="Picture 15"/>
          <p:cNvPicPr>
            <a:picLocks noChangeAspect="1" noChangeArrowheads="1"/>
          </p:cNvPicPr>
          <p:nvPr/>
        </p:nvPicPr>
        <p:blipFill>
          <a:blip r:embed="rId10" cstate="print"/>
          <a:srcRect/>
          <a:stretch>
            <a:fillRect/>
          </a:stretch>
        </p:blipFill>
        <p:spPr bwMode="auto">
          <a:xfrm>
            <a:off x="5638800" y="2057400"/>
            <a:ext cx="1905000" cy="1028700"/>
          </a:xfrm>
          <a:prstGeom prst="rect">
            <a:avLst/>
          </a:prstGeom>
          <a:noFill/>
          <a:ln w="9525">
            <a:noFill/>
            <a:miter lim="800000"/>
            <a:headEnd/>
            <a:tailEnd/>
          </a:ln>
        </p:spPr>
      </p:pic>
      <p:pic>
        <p:nvPicPr>
          <p:cNvPr id="71701" name="Picture 21"/>
          <p:cNvPicPr>
            <a:picLocks noChangeAspect="1" noChangeArrowheads="1"/>
          </p:cNvPicPr>
          <p:nvPr/>
        </p:nvPicPr>
        <p:blipFill>
          <a:blip r:embed="rId11" cstate="print"/>
          <a:srcRect/>
          <a:stretch>
            <a:fillRect/>
          </a:stretch>
        </p:blipFill>
        <p:spPr bwMode="auto">
          <a:xfrm>
            <a:off x="381000" y="4648200"/>
            <a:ext cx="2514600" cy="1630363"/>
          </a:xfrm>
          <a:prstGeom prst="rect">
            <a:avLst/>
          </a:prstGeom>
          <a:noFill/>
          <a:ln w="9525">
            <a:noFill/>
            <a:miter lim="800000"/>
            <a:headEnd/>
            <a:tailEnd/>
          </a:ln>
        </p:spPr>
      </p:pic>
      <p:pic>
        <p:nvPicPr>
          <p:cNvPr id="71702" name="Picture 22" descr="3a"/>
          <p:cNvPicPr>
            <a:picLocks noChangeAspect="1" noChangeArrowheads="1"/>
          </p:cNvPicPr>
          <p:nvPr/>
        </p:nvPicPr>
        <p:blipFill>
          <a:blip r:embed="rId12" cstate="print"/>
          <a:srcRect/>
          <a:stretch>
            <a:fillRect/>
          </a:stretch>
        </p:blipFill>
        <p:spPr bwMode="auto">
          <a:xfrm>
            <a:off x="1905000" y="5105400"/>
            <a:ext cx="2193925" cy="1474788"/>
          </a:xfrm>
          <a:prstGeom prst="rect">
            <a:avLst/>
          </a:prstGeom>
          <a:noFill/>
          <a:ln w="9525">
            <a:noFill/>
            <a:miter lim="800000"/>
            <a:headEnd/>
            <a:tailEnd/>
          </a:ln>
        </p:spPr>
      </p:pic>
      <p:pic>
        <p:nvPicPr>
          <p:cNvPr id="71704" name="Picture 24" descr="fruit cross-section">
            <a:hlinkClick r:id="rId13"/>
          </p:cNvPr>
          <p:cNvPicPr>
            <a:picLocks noChangeAspect="1" noChangeArrowheads="1"/>
          </p:cNvPicPr>
          <p:nvPr/>
        </p:nvPicPr>
        <p:blipFill>
          <a:blip r:embed="rId14" cstate="print"/>
          <a:srcRect/>
          <a:stretch>
            <a:fillRect/>
          </a:stretch>
        </p:blipFill>
        <p:spPr bwMode="auto">
          <a:xfrm>
            <a:off x="3352800" y="2362200"/>
            <a:ext cx="2286000" cy="1292225"/>
          </a:xfrm>
          <a:prstGeom prst="rect">
            <a:avLst/>
          </a:prstGeom>
          <a:noFill/>
          <a:ln w="9525">
            <a:noFill/>
            <a:miter lim="800000"/>
            <a:headEnd/>
            <a:tailEnd/>
          </a:ln>
        </p:spPr>
      </p:pic>
      <p:pic>
        <p:nvPicPr>
          <p:cNvPr id="71706" name="Picture 26" descr="mi05094"/>
          <p:cNvPicPr>
            <a:picLocks noChangeAspect="1" noChangeArrowheads="1"/>
          </p:cNvPicPr>
          <p:nvPr/>
        </p:nvPicPr>
        <p:blipFill>
          <a:blip r:embed="rId15" cstate="print"/>
          <a:srcRect/>
          <a:stretch>
            <a:fillRect/>
          </a:stretch>
        </p:blipFill>
        <p:spPr bwMode="auto">
          <a:xfrm>
            <a:off x="3276600" y="4572000"/>
            <a:ext cx="2514600" cy="16049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682"/>
                                        </p:tgtEl>
                                        <p:attrNameLst>
                                          <p:attrName>style.visibility</p:attrName>
                                        </p:attrNameLst>
                                      </p:cBhvr>
                                      <p:to>
                                        <p:strVal val="visible"/>
                                      </p:to>
                                    </p:set>
                                    <p:anim calcmode="lin" valueType="num">
                                      <p:cBhvr additive="base">
                                        <p:cTn id="7" dur="500" fill="hold"/>
                                        <p:tgtEl>
                                          <p:spTgt spid="71682"/>
                                        </p:tgtEl>
                                        <p:attrNameLst>
                                          <p:attrName>ppt_x</p:attrName>
                                        </p:attrNameLst>
                                      </p:cBhvr>
                                      <p:tavLst>
                                        <p:tav tm="0">
                                          <p:val>
                                            <p:strVal val="0-#ppt_w/2"/>
                                          </p:val>
                                        </p:tav>
                                        <p:tav tm="100000">
                                          <p:val>
                                            <p:strVal val="#ppt_x"/>
                                          </p:val>
                                        </p:tav>
                                      </p:tavLst>
                                    </p:anim>
                                    <p:anim calcmode="lin" valueType="num">
                                      <p:cBhvr additive="base">
                                        <p:cTn id="8" dur="500" fill="hold"/>
                                        <p:tgtEl>
                                          <p:spTgt spid="7168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683"/>
                                        </p:tgtEl>
                                        <p:attrNameLst>
                                          <p:attrName>style.visibility</p:attrName>
                                        </p:attrNameLst>
                                      </p:cBhvr>
                                      <p:to>
                                        <p:strVal val="visible"/>
                                      </p:to>
                                    </p:set>
                                    <p:anim calcmode="lin" valueType="num">
                                      <p:cBhvr additive="base">
                                        <p:cTn id="13" dur="500" fill="hold"/>
                                        <p:tgtEl>
                                          <p:spTgt spid="71683"/>
                                        </p:tgtEl>
                                        <p:attrNameLst>
                                          <p:attrName>ppt_x</p:attrName>
                                        </p:attrNameLst>
                                      </p:cBhvr>
                                      <p:tavLst>
                                        <p:tav tm="0">
                                          <p:val>
                                            <p:strVal val="0-#ppt_w/2"/>
                                          </p:val>
                                        </p:tav>
                                        <p:tav tm="100000">
                                          <p:val>
                                            <p:strVal val="#ppt_x"/>
                                          </p:val>
                                        </p:tav>
                                      </p:tavLst>
                                    </p:anim>
                                    <p:anim calcmode="lin" valueType="num">
                                      <p:cBhvr additive="base">
                                        <p:cTn id="14" dur="500" fill="hold"/>
                                        <p:tgtEl>
                                          <p:spTgt spid="7168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685"/>
                                        </p:tgtEl>
                                        <p:attrNameLst>
                                          <p:attrName>style.visibility</p:attrName>
                                        </p:attrNameLst>
                                      </p:cBhvr>
                                      <p:to>
                                        <p:strVal val="visible"/>
                                      </p:to>
                                    </p:set>
                                    <p:anim calcmode="lin" valueType="num">
                                      <p:cBhvr additive="base">
                                        <p:cTn id="19" dur="500" fill="hold"/>
                                        <p:tgtEl>
                                          <p:spTgt spid="71685"/>
                                        </p:tgtEl>
                                        <p:attrNameLst>
                                          <p:attrName>ppt_x</p:attrName>
                                        </p:attrNameLst>
                                      </p:cBhvr>
                                      <p:tavLst>
                                        <p:tav tm="0">
                                          <p:val>
                                            <p:strVal val="0-#ppt_w/2"/>
                                          </p:val>
                                        </p:tav>
                                        <p:tav tm="100000">
                                          <p:val>
                                            <p:strVal val="#ppt_x"/>
                                          </p:val>
                                        </p:tav>
                                      </p:tavLst>
                                    </p:anim>
                                    <p:anim calcmode="lin" valueType="num">
                                      <p:cBhvr additive="base">
                                        <p:cTn id="20" dur="500" fill="hold"/>
                                        <p:tgtEl>
                                          <p:spTgt spid="7168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1691"/>
                                        </p:tgtEl>
                                        <p:attrNameLst>
                                          <p:attrName>style.visibility</p:attrName>
                                        </p:attrNameLst>
                                      </p:cBhvr>
                                      <p:to>
                                        <p:strVal val="visible"/>
                                      </p:to>
                                    </p:set>
                                    <p:anim calcmode="lin" valueType="num">
                                      <p:cBhvr additive="base">
                                        <p:cTn id="25" dur="500" fill="hold"/>
                                        <p:tgtEl>
                                          <p:spTgt spid="71691"/>
                                        </p:tgtEl>
                                        <p:attrNameLst>
                                          <p:attrName>ppt_x</p:attrName>
                                        </p:attrNameLst>
                                      </p:cBhvr>
                                      <p:tavLst>
                                        <p:tav tm="0">
                                          <p:val>
                                            <p:strVal val="0-#ppt_w/2"/>
                                          </p:val>
                                        </p:tav>
                                        <p:tav tm="100000">
                                          <p:val>
                                            <p:strVal val="#ppt_x"/>
                                          </p:val>
                                        </p:tav>
                                      </p:tavLst>
                                    </p:anim>
                                    <p:anim calcmode="lin" valueType="num">
                                      <p:cBhvr additive="base">
                                        <p:cTn id="26" dur="500" fill="hold"/>
                                        <p:tgtEl>
                                          <p:spTgt spid="7169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71686"/>
                                        </p:tgtEl>
                                        <p:attrNameLst>
                                          <p:attrName>style.visibility</p:attrName>
                                        </p:attrNameLst>
                                      </p:cBhvr>
                                      <p:to>
                                        <p:strVal val="visible"/>
                                      </p:to>
                                    </p:set>
                                    <p:anim calcmode="lin" valueType="num">
                                      <p:cBhvr additive="base">
                                        <p:cTn id="31" dur="500" fill="hold"/>
                                        <p:tgtEl>
                                          <p:spTgt spid="71686"/>
                                        </p:tgtEl>
                                        <p:attrNameLst>
                                          <p:attrName>ppt_x</p:attrName>
                                        </p:attrNameLst>
                                      </p:cBhvr>
                                      <p:tavLst>
                                        <p:tav tm="0">
                                          <p:val>
                                            <p:strVal val="0-#ppt_w/2"/>
                                          </p:val>
                                        </p:tav>
                                        <p:tav tm="100000">
                                          <p:val>
                                            <p:strVal val="#ppt_x"/>
                                          </p:val>
                                        </p:tav>
                                      </p:tavLst>
                                    </p:anim>
                                    <p:anim calcmode="lin" valueType="num">
                                      <p:cBhvr additive="base">
                                        <p:cTn id="32" dur="500" fill="hold"/>
                                        <p:tgtEl>
                                          <p:spTgt spid="7168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71688"/>
                                        </p:tgtEl>
                                        <p:attrNameLst>
                                          <p:attrName>style.visibility</p:attrName>
                                        </p:attrNameLst>
                                      </p:cBhvr>
                                      <p:to>
                                        <p:strVal val="visible"/>
                                      </p:to>
                                    </p:set>
                                    <p:anim calcmode="lin" valueType="num">
                                      <p:cBhvr additive="base">
                                        <p:cTn id="37" dur="500" fill="hold"/>
                                        <p:tgtEl>
                                          <p:spTgt spid="71688"/>
                                        </p:tgtEl>
                                        <p:attrNameLst>
                                          <p:attrName>ppt_x</p:attrName>
                                        </p:attrNameLst>
                                      </p:cBhvr>
                                      <p:tavLst>
                                        <p:tav tm="0">
                                          <p:val>
                                            <p:strVal val="0-#ppt_w/2"/>
                                          </p:val>
                                        </p:tav>
                                        <p:tav tm="100000">
                                          <p:val>
                                            <p:strVal val="#ppt_x"/>
                                          </p:val>
                                        </p:tav>
                                      </p:tavLst>
                                    </p:anim>
                                    <p:anim calcmode="lin" valueType="num">
                                      <p:cBhvr additive="base">
                                        <p:cTn id="38" dur="500" fill="hold"/>
                                        <p:tgtEl>
                                          <p:spTgt spid="7168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71689"/>
                                        </p:tgtEl>
                                        <p:attrNameLst>
                                          <p:attrName>style.visibility</p:attrName>
                                        </p:attrNameLst>
                                      </p:cBhvr>
                                      <p:to>
                                        <p:strVal val="visible"/>
                                      </p:to>
                                    </p:set>
                                    <p:anim calcmode="lin" valueType="num">
                                      <p:cBhvr additive="base">
                                        <p:cTn id="43" dur="500" fill="hold"/>
                                        <p:tgtEl>
                                          <p:spTgt spid="71689"/>
                                        </p:tgtEl>
                                        <p:attrNameLst>
                                          <p:attrName>ppt_x</p:attrName>
                                        </p:attrNameLst>
                                      </p:cBhvr>
                                      <p:tavLst>
                                        <p:tav tm="0">
                                          <p:val>
                                            <p:strVal val="0-#ppt_w/2"/>
                                          </p:val>
                                        </p:tav>
                                        <p:tav tm="100000">
                                          <p:val>
                                            <p:strVal val="#ppt_x"/>
                                          </p:val>
                                        </p:tav>
                                      </p:tavLst>
                                    </p:anim>
                                    <p:anim calcmode="lin" valueType="num">
                                      <p:cBhvr additive="base">
                                        <p:cTn id="44" dur="500" fill="hold"/>
                                        <p:tgtEl>
                                          <p:spTgt spid="7168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71690"/>
                                        </p:tgtEl>
                                        <p:attrNameLst>
                                          <p:attrName>style.visibility</p:attrName>
                                        </p:attrNameLst>
                                      </p:cBhvr>
                                      <p:to>
                                        <p:strVal val="visible"/>
                                      </p:to>
                                    </p:set>
                                    <p:anim calcmode="lin" valueType="num">
                                      <p:cBhvr additive="base">
                                        <p:cTn id="49" dur="500" fill="hold"/>
                                        <p:tgtEl>
                                          <p:spTgt spid="71690"/>
                                        </p:tgtEl>
                                        <p:attrNameLst>
                                          <p:attrName>ppt_x</p:attrName>
                                        </p:attrNameLst>
                                      </p:cBhvr>
                                      <p:tavLst>
                                        <p:tav tm="0">
                                          <p:val>
                                            <p:strVal val="0-#ppt_w/2"/>
                                          </p:val>
                                        </p:tav>
                                        <p:tav tm="100000">
                                          <p:val>
                                            <p:strVal val="#ppt_x"/>
                                          </p:val>
                                        </p:tav>
                                      </p:tavLst>
                                    </p:anim>
                                    <p:anim calcmode="lin" valueType="num">
                                      <p:cBhvr additive="base">
                                        <p:cTn id="50" dur="500" fill="hold"/>
                                        <p:tgtEl>
                                          <p:spTgt spid="7169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71692"/>
                                        </p:tgtEl>
                                        <p:attrNameLst>
                                          <p:attrName>style.visibility</p:attrName>
                                        </p:attrNameLst>
                                      </p:cBhvr>
                                      <p:to>
                                        <p:strVal val="visible"/>
                                      </p:to>
                                    </p:set>
                                    <p:anim calcmode="lin" valueType="num">
                                      <p:cBhvr additive="base">
                                        <p:cTn id="55" dur="500" fill="hold"/>
                                        <p:tgtEl>
                                          <p:spTgt spid="71692"/>
                                        </p:tgtEl>
                                        <p:attrNameLst>
                                          <p:attrName>ppt_x</p:attrName>
                                        </p:attrNameLst>
                                      </p:cBhvr>
                                      <p:tavLst>
                                        <p:tav tm="0">
                                          <p:val>
                                            <p:strVal val="0-#ppt_w/2"/>
                                          </p:val>
                                        </p:tav>
                                        <p:tav tm="100000">
                                          <p:val>
                                            <p:strVal val="#ppt_x"/>
                                          </p:val>
                                        </p:tav>
                                      </p:tavLst>
                                    </p:anim>
                                    <p:anim calcmode="lin" valueType="num">
                                      <p:cBhvr additive="base">
                                        <p:cTn id="56" dur="500" fill="hold"/>
                                        <p:tgtEl>
                                          <p:spTgt spid="71692"/>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71694"/>
                                        </p:tgtEl>
                                        <p:attrNameLst>
                                          <p:attrName>style.visibility</p:attrName>
                                        </p:attrNameLst>
                                      </p:cBhvr>
                                      <p:to>
                                        <p:strVal val="visible"/>
                                      </p:to>
                                    </p:set>
                                    <p:anim calcmode="lin" valueType="num">
                                      <p:cBhvr additive="base">
                                        <p:cTn id="61" dur="500" fill="hold"/>
                                        <p:tgtEl>
                                          <p:spTgt spid="71694"/>
                                        </p:tgtEl>
                                        <p:attrNameLst>
                                          <p:attrName>ppt_x</p:attrName>
                                        </p:attrNameLst>
                                      </p:cBhvr>
                                      <p:tavLst>
                                        <p:tav tm="0">
                                          <p:val>
                                            <p:strVal val="0-#ppt_w/2"/>
                                          </p:val>
                                        </p:tav>
                                        <p:tav tm="100000">
                                          <p:val>
                                            <p:strVal val="#ppt_x"/>
                                          </p:val>
                                        </p:tav>
                                      </p:tavLst>
                                    </p:anim>
                                    <p:anim calcmode="lin" valueType="num">
                                      <p:cBhvr additive="base">
                                        <p:cTn id="62" dur="500" fill="hold"/>
                                        <p:tgtEl>
                                          <p:spTgt spid="71694"/>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71704"/>
                                        </p:tgtEl>
                                        <p:attrNameLst>
                                          <p:attrName>style.visibility</p:attrName>
                                        </p:attrNameLst>
                                      </p:cBhvr>
                                      <p:to>
                                        <p:strVal val="visible"/>
                                      </p:to>
                                    </p:set>
                                    <p:anim calcmode="lin" valueType="num">
                                      <p:cBhvr additive="base">
                                        <p:cTn id="67" dur="500" fill="hold"/>
                                        <p:tgtEl>
                                          <p:spTgt spid="71704"/>
                                        </p:tgtEl>
                                        <p:attrNameLst>
                                          <p:attrName>ppt_x</p:attrName>
                                        </p:attrNameLst>
                                      </p:cBhvr>
                                      <p:tavLst>
                                        <p:tav tm="0">
                                          <p:val>
                                            <p:strVal val="0-#ppt_w/2"/>
                                          </p:val>
                                        </p:tav>
                                        <p:tav tm="100000">
                                          <p:val>
                                            <p:strVal val="#ppt_x"/>
                                          </p:val>
                                        </p:tav>
                                      </p:tavLst>
                                    </p:anim>
                                    <p:anim calcmode="lin" valueType="num">
                                      <p:cBhvr additive="base">
                                        <p:cTn id="68" dur="500" fill="hold"/>
                                        <p:tgtEl>
                                          <p:spTgt spid="71704"/>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71695"/>
                                        </p:tgtEl>
                                        <p:attrNameLst>
                                          <p:attrName>style.visibility</p:attrName>
                                        </p:attrNameLst>
                                      </p:cBhvr>
                                      <p:to>
                                        <p:strVal val="visible"/>
                                      </p:to>
                                    </p:set>
                                    <p:anim calcmode="lin" valueType="num">
                                      <p:cBhvr additive="base">
                                        <p:cTn id="73" dur="500" fill="hold"/>
                                        <p:tgtEl>
                                          <p:spTgt spid="71695"/>
                                        </p:tgtEl>
                                        <p:attrNameLst>
                                          <p:attrName>ppt_x</p:attrName>
                                        </p:attrNameLst>
                                      </p:cBhvr>
                                      <p:tavLst>
                                        <p:tav tm="0">
                                          <p:val>
                                            <p:strVal val="0-#ppt_w/2"/>
                                          </p:val>
                                        </p:tav>
                                        <p:tav tm="100000">
                                          <p:val>
                                            <p:strVal val="#ppt_x"/>
                                          </p:val>
                                        </p:tav>
                                      </p:tavLst>
                                    </p:anim>
                                    <p:anim calcmode="lin" valueType="num">
                                      <p:cBhvr additive="base">
                                        <p:cTn id="74" dur="500" fill="hold"/>
                                        <p:tgtEl>
                                          <p:spTgt spid="71695"/>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nodeType="clickEffect">
                                  <p:stCondLst>
                                    <p:cond delay="0"/>
                                  </p:stCondLst>
                                  <p:childTnLst>
                                    <p:set>
                                      <p:cBhvr>
                                        <p:cTn id="78" dur="1" fill="hold">
                                          <p:stCondLst>
                                            <p:cond delay="0"/>
                                          </p:stCondLst>
                                        </p:cTn>
                                        <p:tgtEl>
                                          <p:spTgt spid="71701"/>
                                        </p:tgtEl>
                                        <p:attrNameLst>
                                          <p:attrName>style.visibility</p:attrName>
                                        </p:attrNameLst>
                                      </p:cBhvr>
                                      <p:to>
                                        <p:strVal val="visible"/>
                                      </p:to>
                                    </p:set>
                                    <p:anim calcmode="lin" valueType="num">
                                      <p:cBhvr additive="base">
                                        <p:cTn id="79" dur="500" fill="hold"/>
                                        <p:tgtEl>
                                          <p:spTgt spid="71701"/>
                                        </p:tgtEl>
                                        <p:attrNameLst>
                                          <p:attrName>ppt_x</p:attrName>
                                        </p:attrNameLst>
                                      </p:cBhvr>
                                      <p:tavLst>
                                        <p:tav tm="0">
                                          <p:val>
                                            <p:strVal val="0-#ppt_w/2"/>
                                          </p:val>
                                        </p:tav>
                                        <p:tav tm="100000">
                                          <p:val>
                                            <p:strVal val="#ppt_x"/>
                                          </p:val>
                                        </p:tav>
                                      </p:tavLst>
                                    </p:anim>
                                    <p:anim calcmode="lin" valueType="num">
                                      <p:cBhvr additive="base">
                                        <p:cTn id="80" dur="500" fill="hold"/>
                                        <p:tgtEl>
                                          <p:spTgt spid="71701"/>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nodeType="clickEffect">
                                  <p:stCondLst>
                                    <p:cond delay="0"/>
                                  </p:stCondLst>
                                  <p:childTnLst>
                                    <p:set>
                                      <p:cBhvr>
                                        <p:cTn id="84" dur="1" fill="hold">
                                          <p:stCondLst>
                                            <p:cond delay="0"/>
                                          </p:stCondLst>
                                        </p:cTn>
                                        <p:tgtEl>
                                          <p:spTgt spid="71702"/>
                                        </p:tgtEl>
                                        <p:attrNameLst>
                                          <p:attrName>style.visibility</p:attrName>
                                        </p:attrNameLst>
                                      </p:cBhvr>
                                      <p:to>
                                        <p:strVal val="visible"/>
                                      </p:to>
                                    </p:set>
                                    <p:anim calcmode="lin" valueType="num">
                                      <p:cBhvr additive="base">
                                        <p:cTn id="85" dur="500" fill="hold"/>
                                        <p:tgtEl>
                                          <p:spTgt spid="71702"/>
                                        </p:tgtEl>
                                        <p:attrNameLst>
                                          <p:attrName>ppt_x</p:attrName>
                                        </p:attrNameLst>
                                      </p:cBhvr>
                                      <p:tavLst>
                                        <p:tav tm="0">
                                          <p:val>
                                            <p:strVal val="0-#ppt_w/2"/>
                                          </p:val>
                                        </p:tav>
                                        <p:tav tm="100000">
                                          <p:val>
                                            <p:strVal val="#ppt_x"/>
                                          </p:val>
                                        </p:tav>
                                      </p:tavLst>
                                    </p:anim>
                                    <p:anim calcmode="lin" valueType="num">
                                      <p:cBhvr additive="base">
                                        <p:cTn id="86" dur="500" fill="hold"/>
                                        <p:tgtEl>
                                          <p:spTgt spid="71702"/>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nodeType="clickEffect">
                                  <p:stCondLst>
                                    <p:cond delay="0"/>
                                  </p:stCondLst>
                                  <p:childTnLst>
                                    <p:set>
                                      <p:cBhvr>
                                        <p:cTn id="90" dur="1" fill="hold">
                                          <p:stCondLst>
                                            <p:cond delay="0"/>
                                          </p:stCondLst>
                                        </p:cTn>
                                        <p:tgtEl>
                                          <p:spTgt spid="71706"/>
                                        </p:tgtEl>
                                        <p:attrNameLst>
                                          <p:attrName>style.visibility</p:attrName>
                                        </p:attrNameLst>
                                      </p:cBhvr>
                                      <p:to>
                                        <p:strVal val="visible"/>
                                      </p:to>
                                    </p:set>
                                    <p:anim calcmode="lin" valueType="num">
                                      <p:cBhvr additive="base">
                                        <p:cTn id="91" dur="500" fill="hold"/>
                                        <p:tgtEl>
                                          <p:spTgt spid="71706"/>
                                        </p:tgtEl>
                                        <p:attrNameLst>
                                          <p:attrName>ppt_x</p:attrName>
                                        </p:attrNameLst>
                                      </p:cBhvr>
                                      <p:tavLst>
                                        <p:tav tm="0">
                                          <p:val>
                                            <p:strVal val="0-#ppt_w/2"/>
                                          </p:val>
                                        </p:tav>
                                        <p:tav tm="100000">
                                          <p:val>
                                            <p:strVal val="#ppt_x"/>
                                          </p:val>
                                        </p:tav>
                                      </p:tavLst>
                                    </p:anim>
                                    <p:anim calcmode="lin" valueType="num">
                                      <p:cBhvr additive="base">
                                        <p:cTn id="92" dur="500" fill="hold"/>
                                        <p:tgtEl>
                                          <p:spTgt spid="717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autoUpdateAnimBg="0"/>
      <p:bldP spid="71683" grpId="0" autoUpdateAnimBg="0"/>
      <p:bldP spid="71685"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ítulo 1"/>
          <p:cNvSpPr>
            <a:spLocks noGrp="1"/>
          </p:cNvSpPr>
          <p:nvPr>
            <p:ph type="title"/>
          </p:nvPr>
        </p:nvSpPr>
        <p:spPr/>
        <p:txBody>
          <a:bodyPr/>
          <a:lstStyle/>
          <a:p>
            <a:r>
              <a:rPr lang="pt-PT" b="1" smtClean="0">
                <a:solidFill>
                  <a:srgbClr val="FFFFCC"/>
                </a:solidFill>
                <a:latin typeface="Arial" pitchFamily="34" charset="0"/>
                <a:cs typeface="Arial" pitchFamily="34" charset="0"/>
              </a:rPr>
              <a:t>agradecimentos</a:t>
            </a:r>
            <a:endParaRPr lang="pt-PT" smtClean="0">
              <a:solidFill>
                <a:srgbClr val="FFFFCC"/>
              </a:solidFill>
            </a:endParaRPr>
          </a:p>
        </p:txBody>
      </p:sp>
      <p:sp>
        <p:nvSpPr>
          <p:cNvPr id="30723" name="Marcador de Posição de Conteúdo 2"/>
          <p:cNvSpPr>
            <a:spLocks noGrp="1"/>
          </p:cNvSpPr>
          <p:nvPr>
            <p:ph idx="1"/>
          </p:nvPr>
        </p:nvSpPr>
        <p:spPr>
          <a:xfrm>
            <a:off x="323850" y="1981200"/>
            <a:ext cx="8134350" cy="4114800"/>
          </a:xfrm>
        </p:spPr>
        <p:txBody>
          <a:bodyPr/>
          <a:lstStyle/>
          <a:p>
            <a:pPr eaLnBrk="1" hangingPunct="1">
              <a:spcBef>
                <a:spcPct val="50000"/>
              </a:spcBef>
              <a:buFontTx/>
              <a:buChar char="-"/>
              <a:defRPr/>
            </a:pPr>
            <a:r>
              <a:rPr lang="pt-PT" sz="2400" dirty="0" smtClean="0">
                <a:solidFill>
                  <a:schemeClr val="accent6">
                    <a:lumMod val="20000"/>
                    <a:lumOff val="80000"/>
                  </a:schemeClr>
                </a:solidFill>
                <a:latin typeface="Arial" charset="0"/>
              </a:rPr>
              <a:t>Alunas de cujos trabalhos foram retiradas algumas imagens:</a:t>
            </a:r>
          </a:p>
          <a:p>
            <a:pPr indent="20638" eaLnBrk="1" hangingPunct="1">
              <a:spcBef>
                <a:spcPct val="50000"/>
              </a:spcBef>
              <a:buFontTx/>
              <a:buNone/>
              <a:defRPr/>
            </a:pPr>
            <a:r>
              <a:rPr lang="pt-PT" sz="2400" dirty="0" smtClean="0">
                <a:solidFill>
                  <a:schemeClr val="accent6">
                    <a:lumMod val="20000"/>
                    <a:lumOff val="80000"/>
                  </a:schemeClr>
                </a:solidFill>
                <a:latin typeface="Arial" charset="0"/>
              </a:rPr>
              <a:t>Maria </a:t>
            </a:r>
            <a:r>
              <a:rPr lang="pt-PT" sz="2400" dirty="0" err="1" smtClean="0">
                <a:solidFill>
                  <a:schemeClr val="accent6">
                    <a:lumMod val="20000"/>
                    <a:lumOff val="80000"/>
                  </a:schemeClr>
                </a:solidFill>
                <a:latin typeface="Arial" charset="0"/>
              </a:rPr>
              <a:t>Emedina</a:t>
            </a:r>
            <a:r>
              <a:rPr lang="pt-PT" sz="2400" dirty="0" smtClean="0">
                <a:solidFill>
                  <a:schemeClr val="accent6">
                    <a:lumMod val="20000"/>
                    <a:lumOff val="80000"/>
                  </a:schemeClr>
                </a:solidFill>
                <a:latin typeface="Arial" charset="0"/>
              </a:rPr>
              <a:t> Silva, </a:t>
            </a:r>
            <a:r>
              <a:rPr lang="pt-PT" sz="2400" dirty="0" err="1" smtClean="0">
                <a:solidFill>
                  <a:schemeClr val="accent6">
                    <a:lumMod val="20000"/>
                    <a:lumOff val="80000"/>
                  </a:schemeClr>
                </a:solidFill>
                <a:latin typeface="Arial" charset="0"/>
              </a:rPr>
              <a:t>Rosângela</a:t>
            </a:r>
            <a:r>
              <a:rPr lang="pt-PT" sz="2400" dirty="0" smtClean="0">
                <a:solidFill>
                  <a:schemeClr val="accent6">
                    <a:lumMod val="20000"/>
                    <a:lumOff val="80000"/>
                  </a:schemeClr>
                </a:solidFill>
                <a:latin typeface="Arial" charset="0"/>
              </a:rPr>
              <a:t> </a:t>
            </a:r>
            <a:r>
              <a:rPr lang="pt-PT" sz="2400" dirty="0" err="1" smtClean="0">
                <a:solidFill>
                  <a:schemeClr val="accent6">
                    <a:lumMod val="20000"/>
                    <a:lumOff val="80000"/>
                  </a:schemeClr>
                </a:solidFill>
                <a:latin typeface="Arial" charset="0"/>
              </a:rPr>
              <a:t>Payer</a:t>
            </a:r>
            <a:r>
              <a:rPr lang="pt-PT" sz="2400" dirty="0" smtClean="0">
                <a:solidFill>
                  <a:schemeClr val="accent6">
                    <a:lumMod val="20000"/>
                    <a:lumOff val="80000"/>
                  </a:schemeClr>
                </a:solidFill>
                <a:latin typeface="Arial" charset="0"/>
              </a:rPr>
              <a:t> Gaspar  - </a:t>
            </a:r>
            <a:r>
              <a:rPr lang="pt-PT" sz="2400" i="1" dirty="0" smtClean="0">
                <a:solidFill>
                  <a:schemeClr val="accent6">
                    <a:lumMod val="20000"/>
                    <a:lumOff val="80000"/>
                  </a:schemeClr>
                </a:solidFill>
                <a:latin typeface="Arial" charset="0"/>
              </a:rPr>
              <a:t>Alimentos processados como meio de subsistência</a:t>
            </a:r>
            <a:r>
              <a:rPr lang="pt-PT" sz="2400" dirty="0" smtClean="0">
                <a:solidFill>
                  <a:schemeClr val="accent6">
                    <a:lumMod val="20000"/>
                    <a:lumOff val="80000"/>
                  </a:schemeClr>
                </a:solidFill>
                <a:latin typeface="Arial" charset="0"/>
              </a:rPr>
              <a:t>, disciplina de tecnologia dos Produtos Tropicais, 2008/9,  Mestrado de Engenharia Agronómica, ISA/UTL, Lisboa.</a:t>
            </a:r>
          </a:p>
          <a:p>
            <a:pPr indent="20638" eaLnBrk="1" hangingPunct="1">
              <a:spcBef>
                <a:spcPct val="50000"/>
              </a:spcBef>
              <a:buFontTx/>
              <a:buNone/>
              <a:defRPr/>
            </a:pPr>
            <a:endParaRPr lang="pt-PT" sz="2400" dirty="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ítulo 1"/>
          <p:cNvSpPr>
            <a:spLocks noGrp="1"/>
          </p:cNvSpPr>
          <p:nvPr>
            <p:ph type="title"/>
          </p:nvPr>
        </p:nvSpPr>
        <p:spPr>
          <a:xfrm>
            <a:off x="685800" y="404813"/>
            <a:ext cx="7772400" cy="2663825"/>
          </a:xfrm>
        </p:spPr>
        <p:txBody>
          <a:bodyPr/>
          <a:lstStyle/>
          <a:p>
            <a:r>
              <a:rPr lang="pt-PT" b="1" smtClean="0">
                <a:solidFill>
                  <a:srgbClr val="FFFFCC"/>
                </a:solidFill>
              </a:rPr>
              <a:t>Alguns Produtos Tropicais</a:t>
            </a:r>
            <a:br>
              <a:rPr lang="pt-PT" b="1" smtClean="0">
                <a:solidFill>
                  <a:srgbClr val="FFFFCC"/>
                </a:solidFill>
              </a:rPr>
            </a:br>
            <a:endParaRPr lang="pt-PT" smtClean="0"/>
          </a:p>
        </p:txBody>
      </p:sp>
      <p:sp>
        <p:nvSpPr>
          <p:cNvPr id="48131" name="Marcador de Posição de Conteúdo 2"/>
          <p:cNvSpPr>
            <a:spLocks noGrp="1"/>
          </p:cNvSpPr>
          <p:nvPr>
            <p:ph idx="1"/>
          </p:nvPr>
        </p:nvSpPr>
        <p:spPr/>
        <p:txBody>
          <a:bodyPr/>
          <a:lstStyle/>
          <a:p>
            <a:endParaRPr lang="pt-PT"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a Data 1"/>
          <p:cNvSpPr>
            <a:spLocks noGrp="1"/>
          </p:cNvSpPr>
          <p:nvPr>
            <p:ph type="dt" sz="quarter" idx="10"/>
          </p:nvPr>
        </p:nvSpPr>
        <p:spPr/>
        <p:txBody>
          <a:bodyPr/>
          <a:lstStyle/>
          <a:p>
            <a:pPr>
              <a:defRPr/>
            </a:pPr>
            <a:fld id="{C0A23C97-FDB1-4BD0-8B33-B1A331D4074B}" type="datetime1">
              <a:rPr lang="pt-PT"/>
              <a:pPr>
                <a:defRPr/>
              </a:pPr>
              <a:t>11-04-2017</a:t>
            </a:fld>
            <a:endParaRPr lang="pt-PT"/>
          </a:p>
        </p:txBody>
      </p:sp>
      <p:sp>
        <p:nvSpPr>
          <p:cNvPr id="5" name="Marcador de Posição do Número do Diapositivo 3"/>
          <p:cNvSpPr>
            <a:spLocks noGrp="1"/>
          </p:cNvSpPr>
          <p:nvPr>
            <p:ph type="sldNum" sz="quarter" idx="12"/>
          </p:nvPr>
        </p:nvSpPr>
        <p:spPr/>
        <p:txBody>
          <a:bodyPr/>
          <a:lstStyle/>
          <a:p>
            <a:pPr>
              <a:defRPr/>
            </a:pPr>
            <a:fld id="{E3C2425F-FB2A-4EF7-82DD-D1C085E9DB7D}" type="slidenum">
              <a:rPr lang="pt-PT"/>
              <a:pPr>
                <a:defRPr/>
              </a:pPr>
              <a:t>42</a:t>
            </a:fld>
            <a:endParaRPr lang="pt-PT"/>
          </a:p>
        </p:txBody>
      </p:sp>
      <p:sp>
        <p:nvSpPr>
          <p:cNvPr id="387076" name="Text Box 4"/>
          <p:cNvSpPr txBox="1">
            <a:spLocks noChangeArrowheads="1"/>
          </p:cNvSpPr>
          <p:nvPr/>
        </p:nvSpPr>
        <p:spPr bwMode="auto">
          <a:xfrm>
            <a:off x="876300" y="2565400"/>
            <a:ext cx="7391400" cy="701675"/>
          </a:xfrm>
          <a:prstGeom prst="rect">
            <a:avLst/>
          </a:prstGeom>
          <a:noFill/>
          <a:ln w="9525">
            <a:noFill/>
            <a:miter lim="800000"/>
            <a:headEnd/>
            <a:tailEnd/>
          </a:ln>
        </p:spPr>
        <p:txBody>
          <a:bodyPr>
            <a:spAutoFit/>
          </a:bodyPr>
          <a:lstStyle/>
          <a:p>
            <a:r>
              <a:rPr lang="pt-PT" sz="4000">
                <a:solidFill>
                  <a:srgbClr val="FF0000"/>
                </a:solidFill>
                <a:latin typeface="Arial Black" pitchFamily="34" charset="0"/>
              </a:rPr>
              <a:t> … “Estimulantes”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87076"/>
                                        </p:tgtEl>
                                        <p:attrNameLst>
                                          <p:attrName>style.visibility</p:attrName>
                                        </p:attrNameLst>
                                      </p:cBhvr>
                                      <p:to>
                                        <p:strVal val="visible"/>
                                      </p:to>
                                    </p:set>
                                    <p:anim calcmode="lin" valueType="num">
                                      <p:cBhvr additive="base">
                                        <p:cTn id="7" dur="500" fill="hold"/>
                                        <p:tgtEl>
                                          <p:spTgt spid="387076"/>
                                        </p:tgtEl>
                                        <p:attrNameLst>
                                          <p:attrName>ppt_x</p:attrName>
                                        </p:attrNameLst>
                                      </p:cBhvr>
                                      <p:tavLst>
                                        <p:tav tm="0">
                                          <p:val>
                                            <p:strVal val="1+#ppt_w/2"/>
                                          </p:val>
                                        </p:tav>
                                        <p:tav tm="100000">
                                          <p:val>
                                            <p:strVal val="#ppt_x"/>
                                          </p:val>
                                        </p:tav>
                                      </p:tavLst>
                                    </p:anim>
                                    <p:anim calcmode="lin" valueType="num">
                                      <p:cBhvr additive="base">
                                        <p:cTn id="8" dur="500" fill="hold"/>
                                        <p:tgtEl>
                                          <p:spTgt spid="3870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76"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Posição da Data 1"/>
          <p:cNvSpPr>
            <a:spLocks noGrp="1"/>
          </p:cNvSpPr>
          <p:nvPr>
            <p:ph type="dt" sz="quarter" idx="10"/>
          </p:nvPr>
        </p:nvSpPr>
        <p:spPr/>
        <p:txBody>
          <a:bodyPr/>
          <a:lstStyle/>
          <a:p>
            <a:pPr>
              <a:defRPr/>
            </a:pPr>
            <a:fld id="{F84C340E-CACD-40F7-B60E-8B1E648516AE}" type="datetime1">
              <a:rPr lang="pt-PT"/>
              <a:pPr>
                <a:defRPr/>
              </a:pPr>
              <a:t>11-04-2017</a:t>
            </a:fld>
            <a:endParaRPr lang="pt-PT"/>
          </a:p>
        </p:txBody>
      </p:sp>
      <p:sp>
        <p:nvSpPr>
          <p:cNvPr id="13" name="Marcador de Posição do Número do Diapositivo 3"/>
          <p:cNvSpPr>
            <a:spLocks noGrp="1"/>
          </p:cNvSpPr>
          <p:nvPr>
            <p:ph type="sldNum" sz="quarter" idx="12"/>
          </p:nvPr>
        </p:nvSpPr>
        <p:spPr/>
        <p:txBody>
          <a:bodyPr/>
          <a:lstStyle/>
          <a:p>
            <a:pPr>
              <a:defRPr/>
            </a:pPr>
            <a:fld id="{93F1B72C-41DA-4E2E-ADA7-D4A5EDEDC0A4}" type="slidenum">
              <a:rPr lang="pt-PT"/>
              <a:pPr>
                <a:defRPr/>
              </a:pPr>
              <a:t>43</a:t>
            </a:fld>
            <a:endParaRPr lang="pt-PT"/>
          </a:p>
        </p:txBody>
      </p:sp>
      <p:pic>
        <p:nvPicPr>
          <p:cNvPr id="390149" name="Picture 5" descr="alkaloids"/>
          <p:cNvPicPr>
            <a:picLocks noChangeAspect="1" noChangeArrowheads="1"/>
          </p:cNvPicPr>
          <p:nvPr/>
        </p:nvPicPr>
        <p:blipFill>
          <a:blip r:embed="rId2" cstate="print"/>
          <a:srcRect/>
          <a:stretch>
            <a:fillRect/>
          </a:stretch>
        </p:blipFill>
        <p:spPr bwMode="auto">
          <a:xfrm>
            <a:off x="611188" y="0"/>
            <a:ext cx="4346575" cy="6453188"/>
          </a:xfrm>
          <a:prstGeom prst="rect">
            <a:avLst/>
          </a:prstGeom>
          <a:noFill/>
          <a:ln w="9525">
            <a:noFill/>
            <a:miter lim="800000"/>
            <a:headEnd/>
            <a:tailEnd/>
          </a:ln>
        </p:spPr>
      </p:pic>
      <p:sp>
        <p:nvSpPr>
          <p:cNvPr id="390150" name="Rectangle 6"/>
          <p:cNvSpPr>
            <a:spLocks noChangeArrowheads="1"/>
          </p:cNvSpPr>
          <p:nvPr/>
        </p:nvSpPr>
        <p:spPr bwMode="auto">
          <a:xfrm rot="-5400000">
            <a:off x="3756819" y="4820444"/>
            <a:ext cx="3057525" cy="274637"/>
          </a:xfrm>
          <a:prstGeom prst="rect">
            <a:avLst/>
          </a:prstGeom>
          <a:noFill/>
          <a:ln w="9525">
            <a:noFill/>
            <a:miter lim="800000"/>
            <a:headEnd/>
            <a:tailEnd/>
          </a:ln>
        </p:spPr>
        <p:txBody>
          <a:bodyPr wrap="none">
            <a:spAutoFit/>
          </a:bodyPr>
          <a:lstStyle/>
          <a:p>
            <a:r>
              <a:rPr lang="pt-PT" sz="1200"/>
              <a:t>http://www.ualr.edu/botany/botimages.html</a:t>
            </a:r>
          </a:p>
        </p:txBody>
      </p:sp>
      <p:sp>
        <p:nvSpPr>
          <p:cNvPr id="390152" name="WordArt 8"/>
          <p:cNvSpPr>
            <a:spLocks noChangeArrowheads="1" noChangeShapeType="1" noTextEdit="1"/>
          </p:cNvSpPr>
          <p:nvPr/>
        </p:nvSpPr>
        <p:spPr bwMode="auto">
          <a:xfrm>
            <a:off x="5148263" y="1052513"/>
            <a:ext cx="4211637" cy="2376487"/>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r>
              <a:rPr lang="pt-PT" sz="3600" kern="10">
                <a:ln w="9525">
                  <a:round/>
                  <a:headEnd/>
                  <a:tailEnd/>
                </a:ln>
                <a:gradFill rotWithShape="1">
                  <a:gsLst>
                    <a:gs pos="0">
                      <a:srgbClr val="707070"/>
                    </a:gs>
                    <a:gs pos="50000">
                      <a:srgbClr val="FFFFFF"/>
                    </a:gs>
                    <a:gs pos="100000">
                      <a:srgbClr val="707070"/>
                    </a:gs>
                  </a:gsLst>
                  <a:lin ang="2700000" scaled="1"/>
                </a:gradFill>
                <a:latin typeface="Impact"/>
              </a:rPr>
              <a:t>ALCALÓIDES</a:t>
            </a:r>
          </a:p>
        </p:txBody>
      </p:sp>
      <p:sp>
        <p:nvSpPr>
          <p:cNvPr id="390153" name="Oval 9"/>
          <p:cNvSpPr>
            <a:spLocks noChangeArrowheads="1"/>
          </p:cNvSpPr>
          <p:nvPr/>
        </p:nvSpPr>
        <p:spPr bwMode="auto">
          <a:xfrm>
            <a:off x="684213" y="1196975"/>
            <a:ext cx="1152525" cy="1152525"/>
          </a:xfrm>
          <a:prstGeom prst="ellipse">
            <a:avLst/>
          </a:prstGeom>
          <a:noFill/>
          <a:ln w="79375">
            <a:solidFill>
              <a:srgbClr val="00CCFF"/>
            </a:solidFill>
            <a:round/>
            <a:headEnd/>
            <a:tailEnd/>
          </a:ln>
        </p:spPr>
        <p:txBody>
          <a:bodyPr wrap="none" anchor="ctr"/>
          <a:lstStyle/>
          <a:p>
            <a:endParaRPr lang="pt-PT"/>
          </a:p>
        </p:txBody>
      </p:sp>
      <p:sp>
        <p:nvSpPr>
          <p:cNvPr id="390161" name="Oval 17"/>
          <p:cNvSpPr>
            <a:spLocks noChangeArrowheads="1"/>
          </p:cNvSpPr>
          <p:nvPr/>
        </p:nvSpPr>
        <p:spPr bwMode="auto">
          <a:xfrm>
            <a:off x="755650" y="4365625"/>
            <a:ext cx="1152525" cy="1152525"/>
          </a:xfrm>
          <a:prstGeom prst="ellipse">
            <a:avLst/>
          </a:prstGeom>
          <a:noFill/>
          <a:ln w="79375">
            <a:solidFill>
              <a:srgbClr val="FFFF00"/>
            </a:solidFill>
            <a:round/>
            <a:headEnd/>
            <a:tailEnd/>
          </a:ln>
        </p:spPr>
        <p:txBody>
          <a:bodyPr wrap="none" anchor="ctr"/>
          <a:lstStyle/>
          <a:p>
            <a:endParaRPr lang="pt-PT"/>
          </a:p>
        </p:txBody>
      </p:sp>
      <p:sp>
        <p:nvSpPr>
          <p:cNvPr id="390162" name="Oval 18"/>
          <p:cNvSpPr>
            <a:spLocks noChangeArrowheads="1"/>
          </p:cNvSpPr>
          <p:nvPr/>
        </p:nvSpPr>
        <p:spPr bwMode="auto">
          <a:xfrm>
            <a:off x="2411413" y="3068638"/>
            <a:ext cx="1152525" cy="1152525"/>
          </a:xfrm>
          <a:prstGeom prst="ellipse">
            <a:avLst/>
          </a:prstGeom>
          <a:noFill/>
          <a:ln w="79375">
            <a:solidFill>
              <a:srgbClr val="00CCFF"/>
            </a:solidFill>
            <a:round/>
            <a:headEnd/>
            <a:tailEnd/>
          </a:ln>
        </p:spPr>
        <p:txBody>
          <a:bodyPr wrap="none" anchor="ctr"/>
          <a:lstStyle/>
          <a:p>
            <a:endParaRPr lang="pt-PT"/>
          </a:p>
        </p:txBody>
      </p:sp>
      <p:sp>
        <p:nvSpPr>
          <p:cNvPr id="390163" name="Oval 19"/>
          <p:cNvSpPr>
            <a:spLocks noChangeArrowheads="1"/>
          </p:cNvSpPr>
          <p:nvPr/>
        </p:nvSpPr>
        <p:spPr bwMode="auto">
          <a:xfrm>
            <a:off x="2987675" y="0"/>
            <a:ext cx="1223963" cy="1341438"/>
          </a:xfrm>
          <a:prstGeom prst="ellipse">
            <a:avLst/>
          </a:prstGeom>
          <a:noFill/>
          <a:ln w="79375">
            <a:solidFill>
              <a:srgbClr val="FFFF00"/>
            </a:solidFill>
            <a:round/>
            <a:headEnd/>
            <a:tailEnd/>
          </a:ln>
        </p:spPr>
        <p:txBody>
          <a:bodyPr wrap="none" anchor="ctr"/>
          <a:lstStyle/>
          <a:p>
            <a:endParaRPr lang="pt-PT"/>
          </a:p>
        </p:txBody>
      </p:sp>
      <p:sp>
        <p:nvSpPr>
          <p:cNvPr id="390164" name="Oval 20"/>
          <p:cNvSpPr>
            <a:spLocks noChangeArrowheads="1"/>
          </p:cNvSpPr>
          <p:nvPr/>
        </p:nvSpPr>
        <p:spPr bwMode="auto">
          <a:xfrm>
            <a:off x="3708400" y="3429000"/>
            <a:ext cx="1223963" cy="1439863"/>
          </a:xfrm>
          <a:prstGeom prst="ellipse">
            <a:avLst/>
          </a:prstGeom>
          <a:noFill/>
          <a:ln w="79375">
            <a:solidFill>
              <a:srgbClr val="FFFF00"/>
            </a:solidFill>
            <a:round/>
            <a:headEnd/>
            <a:tailEnd/>
          </a:ln>
        </p:spPr>
        <p:txBody>
          <a:bodyPr wrap="none" anchor="ctr"/>
          <a:lstStyle/>
          <a:p>
            <a:endParaRPr lang="pt-PT"/>
          </a:p>
        </p:txBody>
      </p:sp>
      <p:sp>
        <p:nvSpPr>
          <p:cNvPr id="390165" name="Oval 21"/>
          <p:cNvSpPr>
            <a:spLocks noChangeArrowheads="1"/>
          </p:cNvSpPr>
          <p:nvPr/>
        </p:nvSpPr>
        <p:spPr bwMode="auto">
          <a:xfrm>
            <a:off x="395288" y="0"/>
            <a:ext cx="1728787" cy="1268413"/>
          </a:xfrm>
          <a:prstGeom prst="ellipse">
            <a:avLst/>
          </a:prstGeom>
          <a:noFill/>
          <a:ln w="79375">
            <a:solidFill>
              <a:srgbClr val="FFFF00"/>
            </a:solidFill>
            <a:round/>
            <a:headEnd/>
            <a:tailEnd/>
          </a:ln>
        </p:spPr>
        <p:txBody>
          <a:bodyPr wrap="none" anchor="ctr"/>
          <a:lstStyle/>
          <a:p>
            <a:endParaRPr lang="pt-P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01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015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390162"/>
                                        </p:tgtEl>
                                        <p:attrNameLst>
                                          <p:attrName>style.visibility</p:attrName>
                                        </p:attrNameLst>
                                      </p:cBhvr>
                                      <p:to>
                                        <p:strVal val="visible"/>
                                      </p:to>
                                    </p:set>
                                    <p:animEffect transition="in" filter="slide(fromBottom)">
                                      <p:cBhvr>
                                        <p:cTn id="15" dur="500"/>
                                        <p:tgtEl>
                                          <p:spTgt spid="390162"/>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390153"/>
                                        </p:tgtEl>
                                        <p:attrNameLst>
                                          <p:attrName>style.visibility</p:attrName>
                                        </p:attrNameLst>
                                      </p:cBhvr>
                                      <p:to>
                                        <p:strVal val="visible"/>
                                      </p:to>
                                    </p:set>
                                    <p:animEffect transition="in" filter="slide(fromBottom)">
                                      <p:cBhvr>
                                        <p:cTn id="20" dur="500"/>
                                        <p:tgtEl>
                                          <p:spTgt spid="39015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90161"/>
                                        </p:tgtEl>
                                        <p:attrNameLst>
                                          <p:attrName>style.visibility</p:attrName>
                                        </p:attrNameLst>
                                      </p:cBhvr>
                                      <p:to>
                                        <p:strVal val="visible"/>
                                      </p:to>
                                    </p:set>
                                    <p:animEffect transition="in" filter="fade">
                                      <p:cBhvr>
                                        <p:cTn id="25" dur="2000"/>
                                        <p:tgtEl>
                                          <p:spTgt spid="39016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90163"/>
                                        </p:tgtEl>
                                        <p:attrNameLst>
                                          <p:attrName>style.visibility</p:attrName>
                                        </p:attrNameLst>
                                      </p:cBhvr>
                                      <p:to>
                                        <p:strVal val="visible"/>
                                      </p:to>
                                    </p:set>
                                    <p:animEffect transition="in" filter="fade">
                                      <p:cBhvr>
                                        <p:cTn id="30" dur="2000"/>
                                        <p:tgtEl>
                                          <p:spTgt spid="39016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90164"/>
                                        </p:tgtEl>
                                        <p:attrNameLst>
                                          <p:attrName>style.visibility</p:attrName>
                                        </p:attrNameLst>
                                      </p:cBhvr>
                                      <p:to>
                                        <p:strVal val="visible"/>
                                      </p:to>
                                    </p:set>
                                    <p:animEffect transition="in" filter="fade">
                                      <p:cBhvr>
                                        <p:cTn id="35" dur="2000"/>
                                        <p:tgtEl>
                                          <p:spTgt spid="39016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90165"/>
                                        </p:tgtEl>
                                        <p:attrNameLst>
                                          <p:attrName>style.visibility</p:attrName>
                                        </p:attrNameLst>
                                      </p:cBhvr>
                                      <p:to>
                                        <p:strVal val="visible"/>
                                      </p:to>
                                    </p:set>
                                    <p:animEffect transition="in" filter="fade">
                                      <p:cBhvr>
                                        <p:cTn id="40" dur="2000"/>
                                        <p:tgtEl>
                                          <p:spTgt spid="390165"/>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390152"/>
                                        </p:tgtEl>
                                        <p:attrNameLst>
                                          <p:attrName>style.visibility</p:attrName>
                                        </p:attrNameLst>
                                      </p:cBhvr>
                                      <p:to>
                                        <p:strVal val="visible"/>
                                      </p:to>
                                    </p:set>
                                    <p:anim calcmode="lin" valueType="num">
                                      <p:cBhvr additive="base">
                                        <p:cTn id="45" dur="500" fill="hold"/>
                                        <p:tgtEl>
                                          <p:spTgt spid="390152"/>
                                        </p:tgtEl>
                                        <p:attrNameLst>
                                          <p:attrName>ppt_x</p:attrName>
                                        </p:attrNameLst>
                                      </p:cBhvr>
                                      <p:tavLst>
                                        <p:tav tm="0">
                                          <p:val>
                                            <p:strVal val="0-#ppt_w/2"/>
                                          </p:val>
                                        </p:tav>
                                        <p:tav tm="100000">
                                          <p:val>
                                            <p:strVal val="#ppt_x"/>
                                          </p:val>
                                        </p:tav>
                                      </p:tavLst>
                                    </p:anim>
                                    <p:anim calcmode="lin" valueType="num">
                                      <p:cBhvr additive="base">
                                        <p:cTn id="46" dur="500" fill="hold"/>
                                        <p:tgtEl>
                                          <p:spTgt spid="3901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52" grpId="0" animBg="1"/>
      <p:bldP spid="390153" grpId="0" animBg="1"/>
      <p:bldP spid="390161" grpId="0" animBg="1"/>
      <p:bldP spid="390162" grpId="0" animBg="1"/>
      <p:bldP spid="390163" grpId="0" animBg="1"/>
      <p:bldP spid="390164" grpId="0" animBg="1"/>
      <p:bldP spid="39016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1"/>
          <p:cNvSpPr>
            <a:spLocks noGrp="1"/>
          </p:cNvSpPr>
          <p:nvPr>
            <p:ph type="dt" sz="quarter" idx="10"/>
          </p:nvPr>
        </p:nvSpPr>
        <p:spPr/>
        <p:txBody>
          <a:bodyPr/>
          <a:lstStyle/>
          <a:p>
            <a:pPr>
              <a:defRPr/>
            </a:pPr>
            <a:fld id="{101787FC-A21F-487C-BFC6-DDD79E13C41E}" type="datetime1">
              <a:rPr lang="pt-PT"/>
              <a:pPr>
                <a:defRPr/>
              </a:pPr>
              <a:t>11-04-2017</a:t>
            </a:fld>
            <a:endParaRPr lang="pt-PT"/>
          </a:p>
        </p:txBody>
      </p:sp>
      <p:sp>
        <p:nvSpPr>
          <p:cNvPr id="6" name="Marcador de Posição do Número do Diapositivo 3"/>
          <p:cNvSpPr>
            <a:spLocks noGrp="1"/>
          </p:cNvSpPr>
          <p:nvPr>
            <p:ph type="sldNum" sz="quarter" idx="12"/>
          </p:nvPr>
        </p:nvSpPr>
        <p:spPr/>
        <p:txBody>
          <a:bodyPr/>
          <a:lstStyle/>
          <a:p>
            <a:pPr>
              <a:defRPr/>
            </a:pPr>
            <a:fld id="{AFBCE2C3-EAE7-4CE5-ADD4-525DE390248F}" type="slidenum">
              <a:rPr lang="pt-PT"/>
              <a:pPr>
                <a:defRPr/>
              </a:pPr>
              <a:t>44</a:t>
            </a:fld>
            <a:endParaRPr lang="pt-PT"/>
          </a:p>
        </p:txBody>
      </p:sp>
      <p:pic>
        <p:nvPicPr>
          <p:cNvPr id="388100" name="Picture 5" descr="http://www.scielo.br/img/revistas/qn/v30n1/20f1.gif"/>
          <p:cNvPicPr>
            <a:picLocks noChangeAspect="1" noChangeArrowheads="1"/>
          </p:cNvPicPr>
          <p:nvPr/>
        </p:nvPicPr>
        <p:blipFill>
          <a:blip r:embed="rId2" r:link="rId3" cstate="print"/>
          <a:srcRect b="9056"/>
          <a:stretch>
            <a:fillRect/>
          </a:stretch>
        </p:blipFill>
        <p:spPr bwMode="auto">
          <a:xfrm>
            <a:off x="1006475" y="1900238"/>
            <a:ext cx="7129463" cy="3055937"/>
          </a:xfrm>
          <a:prstGeom prst="rect">
            <a:avLst/>
          </a:prstGeom>
          <a:noFill/>
          <a:ln w="9525">
            <a:noFill/>
            <a:miter lim="800000"/>
            <a:headEnd/>
            <a:tailEnd/>
          </a:ln>
        </p:spPr>
      </p:pic>
      <p:sp>
        <p:nvSpPr>
          <p:cNvPr id="388101" name="Text Box 5"/>
          <p:cNvSpPr txBox="1">
            <a:spLocks noChangeArrowheads="1"/>
          </p:cNvSpPr>
          <p:nvPr/>
        </p:nvSpPr>
        <p:spPr bwMode="auto">
          <a:xfrm>
            <a:off x="2590800" y="549275"/>
            <a:ext cx="3960813" cy="762000"/>
          </a:xfrm>
          <a:prstGeom prst="rect">
            <a:avLst/>
          </a:prstGeom>
          <a:noFill/>
          <a:ln w="9525">
            <a:noFill/>
            <a:miter lim="800000"/>
            <a:headEnd/>
            <a:tailEnd/>
          </a:ln>
        </p:spPr>
        <p:txBody>
          <a:bodyPr>
            <a:spAutoFit/>
          </a:bodyPr>
          <a:lstStyle/>
          <a:p>
            <a:r>
              <a:rPr lang="pt-PT" sz="4400">
                <a:solidFill>
                  <a:srgbClr val="CC0000"/>
                </a:solidFill>
                <a:latin typeface="Mistral" pitchFamily="66" charset="0"/>
              </a:rPr>
              <a:t>METILXANTINAS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8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grpId="0" nodeType="clickEffect">
                                  <p:stCondLst>
                                    <p:cond delay="0"/>
                                  </p:stCondLst>
                                  <p:childTnLst>
                                    <p:set>
                                      <p:cBhvr>
                                        <p:cTn id="10" dur="1" fill="hold">
                                          <p:stCondLst>
                                            <p:cond delay="0"/>
                                          </p:stCondLst>
                                        </p:cTn>
                                        <p:tgtEl>
                                          <p:spTgt spid="388101"/>
                                        </p:tgtEl>
                                        <p:attrNameLst>
                                          <p:attrName>style.visibility</p:attrName>
                                        </p:attrNameLst>
                                      </p:cBhvr>
                                      <p:to>
                                        <p:strVal val="visible"/>
                                      </p:to>
                                    </p:set>
                                    <p:anim calcmode="lin" valueType="num">
                                      <p:cBhvr>
                                        <p:cTn id="11" dur="500" fill="hold"/>
                                        <p:tgtEl>
                                          <p:spTgt spid="388101"/>
                                        </p:tgtEl>
                                        <p:attrNameLst>
                                          <p:attrName>ppt_w</p:attrName>
                                        </p:attrNameLst>
                                      </p:cBhvr>
                                      <p:tavLst>
                                        <p:tav tm="0">
                                          <p:val>
                                            <p:fltVal val="0"/>
                                          </p:val>
                                        </p:tav>
                                        <p:tav tm="100000">
                                          <p:val>
                                            <p:strVal val="#ppt_w"/>
                                          </p:val>
                                        </p:tav>
                                      </p:tavLst>
                                    </p:anim>
                                    <p:anim calcmode="lin" valueType="num">
                                      <p:cBhvr>
                                        <p:cTn id="12" dur="500" fill="hold"/>
                                        <p:tgtEl>
                                          <p:spTgt spid="388101"/>
                                        </p:tgtEl>
                                        <p:attrNameLst>
                                          <p:attrName>ppt_h</p:attrName>
                                        </p:attrNameLst>
                                      </p:cBhvr>
                                      <p:tavLst>
                                        <p:tav tm="0">
                                          <p:val>
                                            <p:fltVal val="0"/>
                                          </p:val>
                                        </p:tav>
                                        <p:tav tm="100000">
                                          <p:val>
                                            <p:strVal val="#ppt_h"/>
                                          </p:val>
                                        </p:tav>
                                      </p:tavLst>
                                    </p:anim>
                                    <p:animEffect transition="in" filter="fade">
                                      <p:cBhvr>
                                        <p:cTn id="13" dur="500"/>
                                        <p:tgtEl>
                                          <p:spTgt spid="388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10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Posição da Data 1"/>
          <p:cNvSpPr>
            <a:spLocks noGrp="1"/>
          </p:cNvSpPr>
          <p:nvPr>
            <p:ph type="dt" sz="quarter" idx="10"/>
          </p:nvPr>
        </p:nvSpPr>
        <p:spPr/>
        <p:txBody>
          <a:bodyPr/>
          <a:lstStyle/>
          <a:p>
            <a:pPr>
              <a:defRPr/>
            </a:pPr>
            <a:fld id="{EEF7A91F-CDD2-4F57-880F-BC9801300C9A}" type="datetime1">
              <a:rPr lang="pt-PT"/>
              <a:pPr>
                <a:defRPr/>
              </a:pPr>
              <a:t>11-04-2017</a:t>
            </a:fld>
            <a:endParaRPr lang="pt-PT"/>
          </a:p>
        </p:txBody>
      </p:sp>
      <p:sp>
        <p:nvSpPr>
          <p:cNvPr id="10" name="Marcador de Posição do Número do Diapositivo 3"/>
          <p:cNvSpPr>
            <a:spLocks noGrp="1"/>
          </p:cNvSpPr>
          <p:nvPr>
            <p:ph type="sldNum" sz="quarter" idx="12"/>
          </p:nvPr>
        </p:nvSpPr>
        <p:spPr/>
        <p:txBody>
          <a:bodyPr/>
          <a:lstStyle/>
          <a:p>
            <a:pPr>
              <a:defRPr/>
            </a:pPr>
            <a:fld id="{ED46B8DF-C517-4FB7-B59C-939B1A9D584B}" type="slidenum">
              <a:rPr lang="pt-PT"/>
              <a:pPr>
                <a:defRPr/>
              </a:pPr>
              <a:t>45</a:t>
            </a:fld>
            <a:endParaRPr lang="pt-PT"/>
          </a:p>
        </p:txBody>
      </p:sp>
      <p:pic>
        <p:nvPicPr>
          <p:cNvPr id="52228" name="Picture 2" descr="photo-caffeine-graph"/>
          <p:cNvPicPr>
            <a:picLocks noGrp="1" noChangeAspect="1" noChangeArrowheads="1"/>
          </p:cNvPicPr>
          <p:nvPr>
            <p:ph idx="4294967295"/>
          </p:nvPr>
        </p:nvPicPr>
        <p:blipFill>
          <a:blip r:embed="rId2" cstate="print"/>
          <a:srcRect/>
          <a:stretch>
            <a:fillRect/>
          </a:stretch>
        </p:blipFill>
        <p:spPr>
          <a:xfrm>
            <a:off x="1944688" y="1844675"/>
            <a:ext cx="5254625" cy="4357688"/>
          </a:xfrm>
        </p:spPr>
      </p:pic>
      <p:sp>
        <p:nvSpPr>
          <p:cNvPr id="52229" name="Text Box 3"/>
          <p:cNvSpPr txBox="1">
            <a:spLocks noChangeArrowheads="1"/>
          </p:cNvSpPr>
          <p:nvPr/>
        </p:nvSpPr>
        <p:spPr bwMode="auto">
          <a:xfrm>
            <a:off x="800100" y="1341438"/>
            <a:ext cx="3771900" cy="336550"/>
          </a:xfrm>
          <a:prstGeom prst="rect">
            <a:avLst/>
          </a:prstGeom>
          <a:noFill/>
          <a:ln w="9525">
            <a:noFill/>
            <a:miter lim="800000"/>
            <a:headEnd/>
            <a:tailEnd/>
          </a:ln>
        </p:spPr>
        <p:txBody>
          <a:bodyPr wrap="none">
            <a:spAutoFit/>
          </a:bodyPr>
          <a:lstStyle/>
          <a:p>
            <a:r>
              <a:rPr lang="pt-PT" sz="1600">
                <a:solidFill>
                  <a:srgbClr val="6E4100"/>
                </a:solidFill>
                <a:latin typeface="Verdana" pitchFamily="34" charset="0"/>
              </a:rPr>
              <a:t>Bebidas com adição de cafeína:</a:t>
            </a:r>
            <a:endParaRPr lang="en-US" sz="1600">
              <a:solidFill>
                <a:srgbClr val="6E4100"/>
              </a:solidFill>
              <a:latin typeface="Verdana" pitchFamily="34" charset="0"/>
            </a:endParaRPr>
          </a:p>
        </p:txBody>
      </p:sp>
      <p:sp>
        <p:nvSpPr>
          <p:cNvPr id="52230" name="Rectangle 4"/>
          <p:cNvSpPr>
            <a:spLocks noChangeArrowheads="1"/>
          </p:cNvSpPr>
          <p:nvPr/>
        </p:nvSpPr>
        <p:spPr bwMode="auto">
          <a:xfrm>
            <a:off x="468313" y="198438"/>
            <a:ext cx="8675687" cy="1143000"/>
          </a:xfrm>
          <a:prstGeom prst="rect">
            <a:avLst/>
          </a:prstGeom>
          <a:noFill/>
          <a:ln w="9525">
            <a:noFill/>
            <a:miter lim="800000"/>
            <a:headEnd/>
            <a:tailEnd/>
          </a:ln>
        </p:spPr>
        <p:txBody>
          <a:bodyPr anchor="ctr"/>
          <a:lstStyle/>
          <a:p>
            <a:r>
              <a:rPr lang="pt-PT" sz="3200">
                <a:solidFill>
                  <a:srgbClr val="FFE7C3"/>
                </a:solidFill>
                <a:latin typeface="Verdana" pitchFamily="34" charset="0"/>
              </a:rPr>
              <a:t>A Cafeína nas bebidas</a:t>
            </a:r>
          </a:p>
        </p:txBody>
      </p:sp>
      <p:grpSp>
        <p:nvGrpSpPr>
          <p:cNvPr id="52231" name="Group 5"/>
          <p:cNvGrpSpPr>
            <a:grpSpLocks/>
          </p:cNvGrpSpPr>
          <p:nvPr/>
        </p:nvGrpSpPr>
        <p:grpSpPr bwMode="auto">
          <a:xfrm>
            <a:off x="288925" y="230188"/>
            <a:ext cx="8604250" cy="1042987"/>
            <a:chOff x="182" y="145"/>
            <a:chExt cx="5420" cy="657"/>
          </a:xfrm>
        </p:grpSpPr>
        <p:sp>
          <p:nvSpPr>
            <p:cNvPr id="52232" name="Line 6"/>
            <p:cNvSpPr>
              <a:spLocks noChangeShapeType="1"/>
            </p:cNvSpPr>
            <p:nvPr/>
          </p:nvSpPr>
          <p:spPr bwMode="auto">
            <a:xfrm>
              <a:off x="182" y="149"/>
              <a:ext cx="5420" cy="0"/>
            </a:xfrm>
            <a:prstGeom prst="line">
              <a:avLst/>
            </a:prstGeom>
            <a:noFill/>
            <a:ln w="38100">
              <a:solidFill>
                <a:srgbClr val="6E4100"/>
              </a:solidFill>
              <a:round/>
              <a:headEnd/>
              <a:tailEnd/>
            </a:ln>
          </p:spPr>
          <p:txBody>
            <a:bodyPr/>
            <a:lstStyle/>
            <a:p>
              <a:endParaRPr lang="pt-PT"/>
            </a:p>
          </p:txBody>
        </p:sp>
        <p:sp>
          <p:nvSpPr>
            <p:cNvPr id="52233" name="Line 7"/>
            <p:cNvSpPr>
              <a:spLocks noChangeShapeType="1"/>
            </p:cNvSpPr>
            <p:nvPr/>
          </p:nvSpPr>
          <p:spPr bwMode="auto">
            <a:xfrm flipV="1">
              <a:off x="5602" y="145"/>
              <a:ext cx="0" cy="657"/>
            </a:xfrm>
            <a:prstGeom prst="line">
              <a:avLst/>
            </a:prstGeom>
            <a:noFill/>
            <a:ln w="38100">
              <a:solidFill>
                <a:srgbClr val="6E4100"/>
              </a:solidFill>
              <a:round/>
              <a:headEnd/>
              <a:tailEnd/>
            </a:ln>
          </p:spPr>
          <p:txBody>
            <a:bodyPr/>
            <a:lstStyle/>
            <a:p>
              <a:endParaRPr lang="pt-PT"/>
            </a:p>
          </p:txBody>
        </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1"/>
          <p:cNvSpPr>
            <a:spLocks noGrp="1"/>
          </p:cNvSpPr>
          <p:nvPr>
            <p:ph type="dt" sz="quarter" idx="10"/>
          </p:nvPr>
        </p:nvSpPr>
        <p:spPr/>
        <p:txBody>
          <a:bodyPr/>
          <a:lstStyle/>
          <a:p>
            <a:pPr>
              <a:defRPr/>
            </a:pPr>
            <a:fld id="{C4425CC9-5BF4-432D-B2ED-E8E9B0E1E255}" type="datetime1">
              <a:rPr lang="pt-PT"/>
              <a:pPr>
                <a:defRPr/>
              </a:pPr>
              <a:t>11-04-2017</a:t>
            </a:fld>
            <a:endParaRPr lang="pt-PT"/>
          </a:p>
        </p:txBody>
      </p:sp>
      <p:sp>
        <p:nvSpPr>
          <p:cNvPr id="6" name="Marcador de Posição do Número do Diapositivo 3"/>
          <p:cNvSpPr>
            <a:spLocks noGrp="1"/>
          </p:cNvSpPr>
          <p:nvPr>
            <p:ph type="sldNum" sz="quarter" idx="12"/>
          </p:nvPr>
        </p:nvSpPr>
        <p:spPr/>
        <p:txBody>
          <a:bodyPr/>
          <a:lstStyle/>
          <a:p>
            <a:pPr>
              <a:defRPr/>
            </a:pPr>
            <a:fld id="{52005CE7-F5C5-4850-BA9F-B006EFADB0BD}" type="slidenum">
              <a:rPr lang="pt-PT"/>
              <a:pPr>
                <a:defRPr/>
              </a:pPr>
              <a:t>46</a:t>
            </a:fld>
            <a:endParaRPr lang="pt-PT"/>
          </a:p>
        </p:txBody>
      </p:sp>
      <p:sp>
        <p:nvSpPr>
          <p:cNvPr id="377858" name="Text Box 2"/>
          <p:cNvSpPr txBox="1">
            <a:spLocks noChangeArrowheads="1"/>
          </p:cNvSpPr>
          <p:nvPr/>
        </p:nvSpPr>
        <p:spPr bwMode="auto">
          <a:xfrm>
            <a:off x="914400" y="304800"/>
            <a:ext cx="7391400" cy="519113"/>
          </a:xfrm>
          <a:prstGeom prst="rect">
            <a:avLst/>
          </a:prstGeom>
          <a:noFill/>
          <a:ln w="9525">
            <a:noFill/>
            <a:miter lim="800000"/>
            <a:headEnd/>
            <a:tailEnd/>
          </a:ln>
        </p:spPr>
        <p:txBody>
          <a:bodyPr>
            <a:spAutoFit/>
          </a:bodyPr>
          <a:lstStyle/>
          <a:p>
            <a:r>
              <a:rPr lang="pt-PT" sz="2800">
                <a:solidFill>
                  <a:schemeClr val="tx2"/>
                </a:solidFill>
                <a:latin typeface="Arial" pitchFamily="34" charset="0"/>
              </a:rPr>
              <a:t> TABACO E  FUMO</a:t>
            </a:r>
            <a:endParaRPr lang="pt-PT" sz="2800">
              <a:latin typeface="Arial" pitchFamily="34" charset="0"/>
            </a:endParaRPr>
          </a:p>
        </p:txBody>
      </p:sp>
      <p:pic>
        <p:nvPicPr>
          <p:cNvPr id="377859" name="Picture 3"/>
          <p:cNvPicPr>
            <a:picLocks noChangeAspect="1" noChangeArrowheads="1"/>
          </p:cNvPicPr>
          <p:nvPr/>
        </p:nvPicPr>
        <p:blipFill>
          <a:blip r:embed="rId2" cstate="print"/>
          <a:srcRect/>
          <a:stretch>
            <a:fillRect/>
          </a:stretch>
        </p:blipFill>
        <p:spPr bwMode="auto">
          <a:xfrm>
            <a:off x="685800" y="1752600"/>
            <a:ext cx="7848600" cy="3733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77858"/>
                                        </p:tgtEl>
                                        <p:attrNameLst>
                                          <p:attrName>style.visibility</p:attrName>
                                        </p:attrNameLst>
                                      </p:cBhvr>
                                      <p:to>
                                        <p:strVal val="visible"/>
                                      </p:to>
                                    </p:set>
                                    <p:anim calcmode="lin" valueType="num">
                                      <p:cBhvr additive="base">
                                        <p:cTn id="7" dur="500" fill="hold"/>
                                        <p:tgtEl>
                                          <p:spTgt spid="377858"/>
                                        </p:tgtEl>
                                        <p:attrNameLst>
                                          <p:attrName>ppt_x</p:attrName>
                                        </p:attrNameLst>
                                      </p:cBhvr>
                                      <p:tavLst>
                                        <p:tav tm="0">
                                          <p:val>
                                            <p:strVal val="1+#ppt_w/2"/>
                                          </p:val>
                                        </p:tav>
                                        <p:tav tm="100000">
                                          <p:val>
                                            <p:strVal val="#ppt_x"/>
                                          </p:val>
                                        </p:tav>
                                      </p:tavLst>
                                    </p:anim>
                                    <p:anim calcmode="lin" valueType="num">
                                      <p:cBhvr additive="base">
                                        <p:cTn id="8" dur="500" fill="hold"/>
                                        <p:tgtEl>
                                          <p:spTgt spid="37785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377859"/>
                                        </p:tgtEl>
                                        <p:attrNameLst>
                                          <p:attrName>style.visibility</p:attrName>
                                        </p:attrNameLst>
                                      </p:cBhvr>
                                      <p:to>
                                        <p:strVal val="visible"/>
                                      </p:to>
                                    </p:set>
                                    <p:animEffect transition="in" filter="slide(fromLeft)">
                                      <p:cBhvr>
                                        <p:cTn id="13" dur="500"/>
                                        <p:tgtEl>
                                          <p:spTgt spid="377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58"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cacaueiro-F"/>
          <p:cNvPicPr>
            <a:picLocks noChangeAspect="1" noChangeArrowheads="1"/>
          </p:cNvPicPr>
          <p:nvPr/>
        </p:nvPicPr>
        <p:blipFill>
          <a:blip r:embed="rId2" cstate="print"/>
          <a:srcRect/>
          <a:stretch>
            <a:fillRect/>
          </a:stretch>
        </p:blipFill>
        <p:spPr bwMode="auto">
          <a:xfrm>
            <a:off x="0" y="0"/>
            <a:ext cx="4768850" cy="6858000"/>
          </a:xfrm>
          <a:prstGeom prst="rect">
            <a:avLst/>
          </a:prstGeom>
          <a:noFill/>
          <a:ln w="9525">
            <a:noFill/>
            <a:miter lim="800000"/>
            <a:headEnd/>
            <a:tailEnd/>
          </a:ln>
        </p:spPr>
      </p:pic>
      <p:sp>
        <p:nvSpPr>
          <p:cNvPr id="9221" name="Text Box 5"/>
          <p:cNvSpPr txBox="1">
            <a:spLocks noChangeArrowheads="1"/>
          </p:cNvSpPr>
          <p:nvPr/>
        </p:nvSpPr>
        <p:spPr bwMode="auto">
          <a:xfrm>
            <a:off x="5410200" y="5486400"/>
            <a:ext cx="2514600" cy="823913"/>
          </a:xfrm>
          <a:prstGeom prst="rect">
            <a:avLst/>
          </a:prstGeom>
          <a:noFill/>
          <a:ln w="9525">
            <a:noFill/>
            <a:miter lim="800000"/>
            <a:headEnd/>
            <a:tailEnd/>
          </a:ln>
          <a:effectLst/>
        </p:spPr>
        <p:txBody>
          <a:bodyPr>
            <a:spAutoFit/>
          </a:bodyPr>
          <a:lstStyle/>
          <a:p>
            <a:pPr eaLnBrk="0" hangingPunct="0">
              <a:defRPr/>
            </a:pPr>
            <a:r>
              <a:rPr lang="pt-PT" sz="4800" dirty="0">
                <a:solidFill>
                  <a:srgbClr val="FFFF00"/>
                </a:solidFill>
                <a:effectLst>
                  <a:outerShdw blurRad="38100" dist="38100" dir="2700000" algn="tl">
                    <a:srgbClr val="000000"/>
                  </a:outerShdw>
                </a:effectLst>
                <a:cs typeface="+mn-cs"/>
              </a:rPr>
              <a:t>CACAU</a:t>
            </a:r>
          </a:p>
        </p:txBody>
      </p:sp>
      <p:pic>
        <p:nvPicPr>
          <p:cNvPr id="9225" name="Picture 9" descr="DOCES"/>
          <p:cNvPicPr>
            <a:picLocks noChangeAspect="1" noChangeArrowheads="1"/>
          </p:cNvPicPr>
          <p:nvPr/>
        </p:nvPicPr>
        <p:blipFill>
          <a:blip r:embed="rId3" cstate="print"/>
          <a:srcRect/>
          <a:stretch>
            <a:fillRect/>
          </a:stretch>
        </p:blipFill>
        <p:spPr bwMode="auto">
          <a:xfrm>
            <a:off x="3810000" y="1366838"/>
            <a:ext cx="5334000" cy="3308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0-#ppt_w/2"/>
                                          </p:val>
                                        </p:tav>
                                        <p:tav tm="100000">
                                          <p:val>
                                            <p:strVal val="#ppt_x"/>
                                          </p:val>
                                        </p:tav>
                                      </p:tavLst>
                                    </p:anim>
                                    <p:anim calcmode="lin" valueType="num">
                                      <p:cBhvr additive="base">
                                        <p:cTn id="8" dur="500" fill="hold"/>
                                        <p:tgtEl>
                                          <p:spTgt spid="92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225"/>
                                        </p:tgtEl>
                                        <p:attrNameLst>
                                          <p:attrName>style.visibility</p:attrName>
                                        </p:attrNameLst>
                                      </p:cBhvr>
                                      <p:to>
                                        <p:strVal val="visible"/>
                                      </p:to>
                                    </p:set>
                                    <p:anim calcmode="lin" valueType="num">
                                      <p:cBhvr additive="base">
                                        <p:cTn id="13" dur="500" fill="hold"/>
                                        <p:tgtEl>
                                          <p:spTgt spid="9225"/>
                                        </p:tgtEl>
                                        <p:attrNameLst>
                                          <p:attrName>ppt_x</p:attrName>
                                        </p:attrNameLst>
                                      </p:cBhvr>
                                      <p:tavLst>
                                        <p:tav tm="0">
                                          <p:val>
                                            <p:strVal val="0-#ppt_w/2"/>
                                          </p:val>
                                        </p:tav>
                                        <p:tav tm="100000">
                                          <p:val>
                                            <p:strVal val="#ppt_x"/>
                                          </p:val>
                                        </p:tav>
                                      </p:tavLst>
                                    </p:anim>
                                    <p:anim calcmode="lin" valueType="num">
                                      <p:cBhvr additive="base">
                                        <p:cTn id="14" dur="500" fill="hold"/>
                                        <p:tgtEl>
                                          <p:spTgt spid="92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221"/>
                                        </p:tgtEl>
                                        <p:attrNameLst>
                                          <p:attrName>style.visibility</p:attrName>
                                        </p:attrNameLst>
                                      </p:cBhvr>
                                      <p:to>
                                        <p:strVal val="visible"/>
                                      </p:to>
                                    </p:set>
                                    <p:anim calcmode="lin" valueType="num">
                                      <p:cBhvr additive="base">
                                        <p:cTn id="19" dur="500" fill="hold"/>
                                        <p:tgtEl>
                                          <p:spTgt spid="9221"/>
                                        </p:tgtEl>
                                        <p:attrNameLst>
                                          <p:attrName>ppt_x</p:attrName>
                                        </p:attrNameLst>
                                      </p:cBhvr>
                                      <p:tavLst>
                                        <p:tav tm="0">
                                          <p:val>
                                            <p:strVal val="0-#ppt_w/2"/>
                                          </p:val>
                                        </p:tav>
                                        <p:tav tm="100000">
                                          <p:val>
                                            <p:strVal val="#ppt_x"/>
                                          </p:val>
                                        </p:tav>
                                      </p:tavLst>
                                    </p:anim>
                                    <p:anim calcmode="lin" valueType="num">
                                      <p:cBhvr additive="base">
                                        <p:cTn id="20" dur="500" fill="hold"/>
                                        <p:tgtEl>
                                          <p:spTgt spid="92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frutosm"/>
          <p:cNvPicPr>
            <a:picLocks noChangeAspect="1" noChangeArrowheads="1"/>
          </p:cNvPicPr>
          <p:nvPr/>
        </p:nvPicPr>
        <p:blipFill>
          <a:blip r:embed="rId2" cstate="print"/>
          <a:srcRect/>
          <a:stretch>
            <a:fillRect/>
          </a:stretch>
        </p:blipFill>
        <p:spPr bwMode="auto">
          <a:xfrm>
            <a:off x="0" y="0"/>
            <a:ext cx="6096000" cy="4078288"/>
          </a:xfrm>
          <a:prstGeom prst="rect">
            <a:avLst/>
          </a:prstGeom>
          <a:noFill/>
          <a:ln w="9525">
            <a:noFill/>
            <a:miter lim="800000"/>
            <a:headEnd/>
            <a:tailEnd/>
          </a:ln>
        </p:spPr>
      </p:pic>
      <p:pic>
        <p:nvPicPr>
          <p:cNvPr id="11269" name="Picture 5" descr="AshaPod"/>
          <p:cNvPicPr>
            <a:picLocks noChangeAspect="1" noChangeArrowheads="1"/>
          </p:cNvPicPr>
          <p:nvPr/>
        </p:nvPicPr>
        <p:blipFill>
          <a:blip r:embed="rId3" cstate="print"/>
          <a:srcRect/>
          <a:stretch>
            <a:fillRect/>
          </a:stretch>
        </p:blipFill>
        <p:spPr bwMode="auto">
          <a:xfrm>
            <a:off x="2438400" y="2371725"/>
            <a:ext cx="6705600" cy="4486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additive="base">
                                        <p:cTn id="7" dur="500" fill="hold"/>
                                        <p:tgtEl>
                                          <p:spTgt spid="11268"/>
                                        </p:tgtEl>
                                        <p:attrNameLst>
                                          <p:attrName>ppt_x</p:attrName>
                                        </p:attrNameLst>
                                      </p:cBhvr>
                                      <p:tavLst>
                                        <p:tav tm="0">
                                          <p:val>
                                            <p:strVal val="0-#ppt_w/2"/>
                                          </p:val>
                                        </p:tav>
                                        <p:tav tm="100000">
                                          <p:val>
                                            <p:strVal val="#ppt_x"/>
                                          </p:val>
                                        </p:tav>
                                      </p:tavLst>
                                    </p:anim>
                                    <p:anim calcmode="lin" valueType="num">
                                      <p:cBhvr additive="base">
                                        <p:cTn id="8" dur="500" fill="hold"/>
                                        <p:tgtEl>
                                          <p:spTgt spid="1126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269"/>
                                        </p:tgtEl>
                                        <p:attrNameLst>
                                          <p:attrName>style.visibility</p:attrName>
                                        </p:attrNameLst>
                                      </p:cBhvr>
                                      <p:to>
                                        <p:strVal val="visible"/>
                                      </p:to>
                                    </p:set>
                                    <p:anim calcmode="lin" valueType="num">
                                      <p:cBhvr additive="base">
                                        <p:cTn id="13" dur="500" fill="hold"/>
                                        <p:tgtEl>
                                          <p:spTgt spid="11269"/>
                                        </p:tgtEl>
                                        <p:attrNameLst>
                                          <p:attrName>ppt_x</p:attrName>
                                        </p:attrNameLst>
                                      </p:cBhvr>
                                      <p:tavLst>
                                        <p:tav tm="0">
                                          <p:val>
                                            <p:strVal val="0-#ppt_w/2"/>
                                          </p:val>
                                        </p:tav>
                                        <p:tav tm="100000">
                                          <p:val>
                                            <p:strVal val="#ppt_x"/>
                                          </p:val>
                                        </p:tav>
                                      </p:tavLst>
                                    </p:anim>
                                    <p:anim calcmode="lin" valueType="num">
                                      <p:cBhvr additive="base">
                                        <p:cTn id="14" dur="500" fill="hold"/>
                                        <p:tgtEl>
                                          <p:spTgt spid="112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5"/>
          <p:cNvSpPr txBox="1">
            <a:spLocks noChangeArrowheads="1"/>
          </p:cNvSpPr>
          <p:nvPr/>
        </p:nvSpPr>
        <p:spPr bwMode="auto">
          <a:xfrm>
            <a:off x="5851525" y="1050925"/>
            <a:ext cx="184150" cy="457200"/>
          </a:xfrm>
          <a:prstGeom prst="rect">
            <a:avLst/>
          </a:prstGeom>
          <a:noFill/>
          <a:ln w="9525">
            <a:noFill/>
            <a:miter lim="800000"/>
            <a:headEnd/>
            <a:tailEnd/>
          </a:ln>
        </p:spPr>
        <p:txBody>
          <a:bodyPr wrap="none">
            <a:spAutoFit/>
          </a:bodyPr>
          <a:lstStyle/>
          <a:p>
            <a:pPr eaLnBrk="0" hangingPunct="0"/>
            <a:endParaRPr lang="pt-PT" sz="2400" b="0" i="0">
              <a:solidFill>
                <a:schemeClr val="tx1"/>
              </a:solidFill>
              <a:latin typeface="Broadway" pitchFamily="82" charset="0"/>
            </a:endParaRPr>
          </a:p>
        </p:txBody>
      </p:sp>
      <p:sp>
        <p:nvSpPr>
          <p:cNvPr id="56323" name="Text Box 6"/>
          <p:cNvSpPr txBox="1">
            <a:spLocks noChangeArrowheads="1"/>
          </p:cNvSpPr>
          <p:nvPr/>
        </p:nvSpPr>
        <p:spPr bwMode="auto">
          <a:xfrm>
            <a:off x="5029200" y="0"/>
            <a:ext cx="3371850" cy="641350"/>
          </a:xfrm>
          <a:prstGeom prst="rect">
            <a:avLst/>
          </a:prstGeom>
          <a:noFill/>
          <a:ln w="9525">
            <a:noFill/>
            <a:miter lim="800000"/>
            <a:headEnd/>
            <a:tailEnd/>
          </a:ln>
        </p:spPr>
        <p:txBody>
          <a:bodyPr wrap="none">
            <a:spAutoFit/>
          </a:bodyPr>
          <a:lstStyle/>
          <a:p>
            <a:pPr eaLnBrk="0" hangingPunct="0"/>
            <a:r>
              <a:rPr lang="pt-PT" sz="3600">
                <a:solidFill>
                  <a:srgbClr val="800000"/>
                </a:solidFill>
                <a:latin typeface="Times New Roman" pitchFamily="18" charset="0"/>
              </a:rPr>
              <a:t>Cacau comercial</a:t>
            </a:r>
          </a:p>
        </p:txBody>
      </p:sp>
      <p:sp>
        <p:nvSpPr>
          <p:cNvPr id="56324" name="Text Box 7"/>
          <p:cNvSpPr txBox="1">
            <a:spLocks noChangeArrowheads="1"/>
          </p:cNvSpPr>
          <p:nvPr/>
        </p:nvSpPr>
        <p:spPr bwMode="auto">
          <a:xfrm>
            <a:off x="6384925" y="1279525"/>
            <a:ext cx="184150" cy="457200"/>
          </a:xfrm>
          <a:prstGeom prst="rect">
            <a:avLst/>
          </a:prstGeom>
          <a:noFill/>
          <a:ln w="9525">
            <a:noFill/>
            <a:miter lim="800000"/>
            <a:headEnd/>
            <a:tailEnd/>
          </a:ln>
        </p:spPr>
        <p:txBody>
          <a:bodyPr wrap="none">
            <a:spAutoFit/>
          </a:bodyPr>
          <a:lstStyle/>
          <a:p>
            <a:pPr eaLnBrk="0" hangingPunct="0"/>
            <a:endParaRPr lang="pt-PT" sz="2400" b="0" i="0">
              <a:solidFill>
                <a:schemeClr val="tx1"/>
              </a:solidFill>
              <a:latin typeface="Broadway" pitchFamily="82" charset="0"/>
            </a:endParaRPr>
          </a:p>
        </p:txBody>
      </p:sp>
      <p:sp>
        <p:nvSpPr>
          <p:cNvPr id="56325" name="Text Box 8"/>
          <p:cNvSpPr txBox="1">
            <a:spLocks noChangeArrowheads="1"/>
          </p:cNvSpPr>
          <p:nvPr/>
        </p:nvSpPr>
        <p:spPr bwMode="auto">
          <a:xfrm>
            <a:off x="6537325" y="974725"/>
            <a:ext cx="184150" cy="457200"/>
          </a:xfrm>
          <a:prstGeom prst="rect">
            <a:avLst/>
          </a:prstGeom>
          <a:noFill/>
          <a:ln w="9525">
            <a:noFill/>
            <a:miter lim="800000"/>
            <a:headEnd/>
            <a:tailEnd/>
          </a:ln>
        </p:spPr>
        <p:txBody>
          <a:bodyPr wrap="none">
            <a:spAutoFit/>
          </a:bodyPr>
          <a:lstStyle/>
          <a:p>
            <a:pPr eaLnBrk="0" hangingPunct="0"/>
            <a:endParaRPr lang="pt-PT" sz="2400" b="0" i="0">
              <a:solidFill>
                <a:schemeClr val="tx1"/>
              </a:solidFill>
              <a:latin typeface="Broadway" pitchFamily="82" charset="0"/>
            </a:endParaRPr>
          </a:p>
        </p:txBody>
      </p:sp>
      <p:sp>
        <p:nvSpPr>
          <p:cNvPr id="56326" name="AutoShape 9"/>
          <p:cNvSpPr>
            <a:spLocks noChangeArrowheads="1"/>
          </p:cNvSpPr>
          <p:nvPr/>
        </p:nvSpPr>
        <p:spPr bwMode="auto">
          <a:xfrm rot="5413847">
            <a:off x="6324600" y="990600"/>
            <a:ext cx="6858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pt-PT"/>
          </a:p>
        </p:txBody>
      </p:sp>
      <p:sp>
        <p:nvSpPr>
          <p:cNvPr id="56327" name="Text Box 10"/>
          <p:cNvSpPr txBox="1">
            <a:spLocks noChangeArrowheads="1"/>
          </p:cNvSpPr>
          <p:nvPr/>
        </p:nvSpPr>
        <p:spPr bwMode="auto">
          <a:xfrm>
            <a:off x="6248400" y="1524000"/>
            <a:ext cx="1143000" cy="457200"/>
          </a:xfrm>
          <a:prstGeom prst="rect">
            <a:avLst/>
          </a:prstGeom>
          <a:noFill/>
          <a:ln w="9525">
            <a:noFill/>
            <a:miter lim="800000"/>
            <a:headEnd/>
            <a:tailEnd/>
          </a:ln>
        </p:spPr>
        <p:txBody>
          <a:bodyPr>
            <a:spAutoFit/>
          </a:bodyPr>
          <a:lstStyle/>
          <a:p>
            <a:pPr eaLnBrk="0" hangingPunct="0"/>
            <a:r>
              <a:rPr lang="pt-PT" sz="2400" b="0" i="0">
                <a:solidFill>
                  <a:srgbClr val="D61102"/>
                </a:solidFill>
                <a:latin typeface="Broadway" pitchFamily="82" charset="0"/>
              </a:rPr>
              <a:t>TORRA</a:t>
            </a:r>
          </a:p>
        </p:txBody>
      </p:sp>
      <p:sp>
        <p:nvSpPr>
          <p:cNvPr id="56328" name="Text Box 11"/>
          <p:cNvSpPr txBox="1">
            <a:spLocks noChangeArrowheads="1"/>
          </p:cNvSpPr>
          <p:nvPr/>
        </p:nvSpPr>
        <p:spPr bwMode="auto">
          <a:xfrm>
            <a:off x="5699125" y="2651125"/>
            <a:ext cx="184150" cy="457200"/>
          </a:xfrm>
          <a:prstGeom prst="rect">
            <a:avLst/>
          </a:prstGeom>
          <a:noFill/>
          <a:ln w="9525">
            <a:noFill/>
            <a:miter lim="800000"/>
            <a:headEnd/>
            <a:tailEnd/>
          </a:ln>
        </p:spPr>
        <p:txBody>
          <a:bodyPr wrap="none">
            <a:spAutoFit/>
          </a:bodyPr>
          <a:lstStyle/>
          <a:p>
            <a:pPr eaLnBrk="0" hangingPunct="0"/>
            <a:endParaRPr lang="pt-PT" sz="2400" b="0" i="0">
              <a:solidFill>
                <a:schemeClr val="tx1"/>
              </a:solidFill>
              <a:latin typeface="Broadway" pitchFamily="82" charset="0"/>
            </a:endParaRPr>
          </a:p>
        </p:txBody>
      </p:sp>
      <p:sp>
        <p:nvSpPr>
          <p:cNvPr id="56329" name="AutoShape 12"/>
          <p:cNvSpPr>
            <a:spLocks noChangeArrowheads="1"/>
          </p:cNvSpPr>
          <p:nvPr/>
        </p:nvSpPr>
        <p:spPr bwMode="auto">
          <a:xfrm rot="3695021">
            <a:off x="6720681" y="2728119"/>
            <a:ext cx="2011363" cy="3651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alpha val="50195"/>
            </a:schemeClr>
          </a:solidFill>
          <a:ln w="9525">
            <a:solidFill>
              <a:srgbClr val="808080"/>
            </a:solidFill>
            <a:miter lim="800000"/>
            <a:headEnd/>
            <a:tailEnd/>
          </a:ln>
        </p:spPr>
        <p:txBody>
          <a:bodyPr/>
          <a:lstStyle/>
          <a:p>
            <a:endParaRPr lang="pt-PT"/>
          </a:p>
        </p:txBody>
      </p:sp>
      <p:sp>
        <p:nvSpPr>
          <p:cNvPr id="56330" name="AutoShape 13"/>
          <p:cNvSpPr>
            <a:spLocks noChangeArrowheads="1"/>
          </p:cNvSpPr>
          <p:nvPr/>
        </p:nvSpPr>
        <p:spPr bwMode="auto">
          <a:xfrm rot="5400000">
            <a:off x="5105400" y="3505200"/>
            <a:ext cx="3352800" cy="457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alpha val="50195"/>
            </a:schemeClr>
          </a:solidFill>
          <a:ln w="9525">
            <a:solidFill>
              <a:srgbClr val="808080"/>
            </a:solidFill>
            <a:miter lim="800000"/>
            <a:headEnd/>
            <a:tailEnd/>
          </a:ln>
        </p:spPr>
        <p:txBody>
          <a:bodyPr/>
          <a:lstStyle/>
          <a:p>
            <a:endParaRPr lang="pt-PT"/>
          </a:p>
        </p:txBody>
      </p:sp>
      <p:sp>
        <p:nvSpPr>
          <p:cNvPr id="56331" name="AutoShape 14"/>
          <p:cNvSpPr>
            <a:spLocks noChangeArrowheads="1"/>
          </p:cNvSpPr>
          <p:nvPr/>
        </p:nvSpPr>
        <p:spPr bwMode="auto">
          <a:xfrm rot="6601309">
            <a:off x="4968081" y="2804319"/>
            <a:ext cx="2011363" cy="3651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alpha val="50195"/>
            </a:schemeClr>
          </a:solidFill>
          <a:ln w="9525">
            <a:solidFill>
              <a:srgbClr val="808080"/>
            </a:solidFill>
            <a:miter lim="800000"/>
            <a:headEnd/>
            <a:tailEnd/>
          </a:ln>
        </p:spPr>
        <p:txBody>
          <a:bodyPr/>
          <a:lstStyle/>
          <a:p>
            <a:endParaRPr lang="pt-PT"/>
          </a:p>
        </p:txBody>
      </p:sp>
      <p:sp>
        <p:nvSpPr>
          <p:cNvPr id="13327" name="Text Box 15"/>
          <p:cNvSpPr txBox="1">
            <a:spLocks noChangeArrowheads="1"/>
          </p:cNvSpPr>
          <p:nvPr/>
        </p:nvSpPr>
        <p:spPr bwMode="auto">
          <a:xfrm>
            <a:off x="3962400" y="4038600"/>
            <a:ext cx="2819400" cy="457200"/>
          </a:xfrm>
          <a:prstGeom prst="rect">
            <a:avLst/>
          </a:prstGeom>
          <a:noFill/>
          <a:ln w="9525">
            <a:noFill/>
            <a:miter lim="800000"/>
            <a:headEnd/>
            <a:tailEnd/>
          </a:ln>
          <a:effectLst/>
        </p:spPr>
        <p:txBody>
          <a:bodyPr>
            <a:spAutoFit/>
          </a:bodyPr>
          <a:lstStyle/>
          <a:p>
            <a:pPr lvl="1" eaLnBrk="0" hangingPunct="0">
              <a:defRPr/>
            </a:pPr>
            <a:r>
              <a:rPr lang="pt-PT" sz="2400">
                <a:solidFill>
                  <a:srgbClr val="702F28"/>
                </a:solidFill>
                <a:effectLst>
                  <a:outerShdw blurRad="38100" dist="38100" dir="2700000" algn="tl">
                    <a:srgbClr val="000000"/>
                  </a:outerShdw>
                </a:effectLst>
                <a:latin typeface="Times New Roman" pitchFamily="18" charset="0"/>
                <a:cs typeface="+mn-cs"/>
              </a:rPr>
              <a:t>CACAU EM PÓ</a:t>
            </a:r>
            <a:endParaRPr lang="pt-PT" sz="2400" b="0" i="0">
              <a:solidFill>
                <a:srgbClr val="702F28"/>
              </a:solidFill>
              <a:latin typeface="Broadway" pitchFamily="82" charset="0"/>
              <a:cs typeface="+mn-cs"/>
            </a:endParaRPr>
          </a:p>
        </p:txBody>
      </p:sp>
      <p:sp>
        <p:nvSpPr>
          <p:cNvPr id="13328" name="Text Box 16"/>
          <p:cNvSpPr txBox="1">
            <a:spLocks noChangeArrowheads="1"/>
          </p:cNvSpPr>
          <p:nvPr/>
        </p:nvSpPr>
        <p:spPr bwMode="auto">
          <a:xfrm>
            <a:off x="5334000" y="5562600"/>
            <a:ext cx="2503488" cy="457200"/>
          </a:xfrm>
          <a:prstGeom prst="rect">
            <a:avLst/>
          </a:prstGeom>
          <a:noFill/>
          <a:ln w="9525">
            <a:noFill/>
            <a:miter lim="800000"/>
            <a:headEnd/>
            <a:tailEnd/>
          </a:ln>
          <a:effectLst/>
        </p:spPr>
        <p:txBody>
          <a:bodyPr wrap="none">
            <a:spAutoFit/>
          </a:bodyPr>
          <a:lstStyle/>
          <a:p>
            <a:pPr lvl="1" eaLnBrk="0" hangingPunct="0">
              <a:defRPr/>
            </a:pPr>
            <a:r>
              <a:rPr lang="pt-PT" sz="2400">
                <a:solidFill>
                  <a:srgbClr val="702F28"/>
                </a:solidFill>
                <a:effectLst>
                  <a:outerShdw blurRad="38100" dist="38100" dir="2700000" algn="tl">
                    <a:srgbClr val="000000"/>
                  </a:outerShdw>
                </a:effectLst>
                <a:latin typeface="Times New Roman" pitchFamily="18" charset="0"/>
                <a:cs typeface="+mn-cs"/>
              </a:rPr>
              <a:t>CHOCOLATE</a:t>
            </a:r>
            <a:endParaRPr lang="pt-PT" sz="2400" b="0" i="0">
              <a:solidFill>
                <a:schemeClr val="tx1"/>
              </a:solidFill>
              <a:latin typeface="Broadway" pitchFamily="82" charset="0"/>
              <a:cs typeface="+mn-cs"/>
            </a:endParaRPr>
          </a:p>
        </p:txBody>
      </p:sp>
      <p:sp>
        <p:nvSpPr>
          <p:cNvPr id="13329" name="Text Box 17"/>
          <p:cNvSpPr txBox="1">
            <a:spLocks noChangeArrowheads="1"/>
          </p:cNvSpPr>
          <p:nvPr/>
        </p:nvSpPr>
        <p:spPr bwMode="auto">
          <a:xfrm>
            <a:off x="6875463" y="3886200"/>
            <a:ext cx="2268537" cy="1187450"/>
          </a:xfrm>
          <a:prstGeom prst="rect">
            <a:avLst/>
          </a:prstGeom>
          <a:noFill/>
          <a:ln w="9525">
            <a:noFill/>
            <a:miter lim="800000"/>
            <a:headEnd/>
            <a:tailEnd/>
          </a:ln>
          <a:effectLst/>
        </p:spPr>
        <p:txBody>
          <a:bodyPr wrap="none">
            <a:spAutoFit/>
          </a:bodyPr>
          <a:lstStyle/>
          <a:p>
            <a:pPr lvl="1" eaLnBrk="0" hangingPunct="0">
              <a:defRPr/>
            </a:pPr>
            <a:r>
              <a:rPr lang="pt-PT" sz="2400">
                <a:solidFill>
                  <a:srgbClr val="702F28"/>
                </a:solidFill>
                <a:effectLst>
                  <a:outerShdw blurRad="38100" dist="38100" dir="2700000" algn="tl">
                    <a:srgbClr val="000000"/>
                  </a:outerShdw>
                </a:effectLst>
                <a:latin typeface="Times New Roman" pitchFamily="18" charset="0"/>
                <a:cs typeface="+mn-cs"/>
              </a:rPr>
              <a:t>MANTEIGA</a:t>
            </a:r>
          </a:p>
          <a:p>
            <a:pPr lvl="1" eaLnBrk="0" hangingPunct="0">
              <a:defRPr/>
            </a:pPr>
            <a:r>
              <a:rPr lang="pt-PT" sz="2400">
                <a:solidFill>
                  <a:srgbClr val="702F28"/>
                </a:solidFill>
                <a:effectLst>
                  <a:outerShdw blurRad="38100" dist="38100" dir="2700000" algn="tl">
                    <a:srgbClr val="000000"/>
                  </a:outerShdw>
                </a:effectLst>
                <a:latin typeface="Times New Roman" pitchFamily="18" charset="0"/>
                <a:cs typeface="+mn-cs"/>
              </a:rPr>
              <a:t> DE </a:t>
            </a:r>
          </a:p>
          <a:p>
            <a:pPr lvl="1" eaLnBrk="0" hangingPunct="0">
              <a:defRPr/>
            </a:pPr>
            <a:r>
              <a:rPr lang="pt-PT" sz="2400">
                <a:solidFill>
                  <a:srgbClr val="702F28"/>
                </a:solidFill>
                <a:effectLst>
                  <a:outerShdw blurRad="38100" dist="38100" dir="2700000" algn="tl">
                    <a:srgbClr val="000000"/>
                  </a:outerShdw>
                </a:effectLst>
                <a:latin typeface="Times New Roman" pitchFamily="18" charset="0"/>
                <a:cs typeface="+mn-cs"/>
              </a:rPr>
              <a:t>CACAU</a:t>
            </a:r>
            <a:endParaRPr lang="pt-PT" sz="2400" b="0" i="0">
              <a:solidFill>
                <a:schemeClr val="tx1"/>
              </a:solidFill>
              <a:latin typeface="Broadway" pitchFamily="82" charset="0"/>
              <a:cs typeface="+mn-cs"/>
            </a:endParaRPr>
          </a:p>
        </p:txBody>
      </p:sp>
      <p:pic>
        <p:nvPicPr>
          <p:cNvPr id="13330" name="Picture 18" descr="cacau com"/>
          <p:cNvPicPr>
            <a:picLocks noChangeAspect="1" noChangeArrowheads="1"/>
          </p:cNvPicPr>
          <p:nvPr/>
        </p:nvPicPr>
        <p:blipFill>
          <a:blip r:embed="rId2" cstate="print"/>
          <a:srcRect/>
          <a:stretch>
            <a:fillRect/>
          </a:stretch>
        </p:blipFill>
        <p:spPr bwMode="auto">
          <a:xfrm>
            <a:off x="457200" y="228600"/>
            <a:ext cx="3733800" cy="2970213"/>
          </a:xfrm>
          <a:prstGeom prst="rect">
            <a:avLst/>
          </a:prstGeom>
          <a:noFill/>
          <a:ln w="9525">
            <a:noFill/>
            <a:miter lim="800000"/>
            <a:headEnd/>
            <a:tailEnd/>
          </a:ln>
        </p:spPr>
      </p:pic>
      <p:pic>
        <p:nvPicPr>
          <p:cNvPr id="13332" name="Picture 20" descr="qualidade choc"/>
          <p:cNvPicPr>
            <a:picLocks noChangeAspect="1" noChangeArrowheads="1"/>
          </p:cNvPicPr>
          <p:nvPr/>
        </p:nvPicPr>
        <p:blipFill>
          <a:blip r:embed="rId3" cstate="print"/>
          <a:srcRect/>
          <a:stretch>
            <a:fillRect/>
          </a:stretch>
        </p:blipFill>
        <p:spPr bwMode="auto">
          <a:xfrm>
            <a:off x="381000" y="4572000"/>
            <a:ext cx="3733800" cy="19923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330"/>
                                        </p:tgtEl>
                                        <p:attrNameLst>
                                          <p:attrName>style.visibility</p:attrName>
                                        </p:attrNameLst>
                                      </p:cBhvr>
                                      <p:to>
                                        <p:strVal val="visible"/>
                                      </p:to>
                                    </p:set>
                                    <p:anim calcmode="lin" valueType="num">
                                      <p:cBhvr additive="base">
                                        <p:cTn id="7" dur="500" fill="hold"/>
                                        <p:tgtEl>
                                          <p:spTgt spid="13330"/>
                                        </p:tgtEl>
                                        <p:attrNameLst>
                                          <p:attrName>ppt_x</p:attrName>
                                        </p:attrNameLst>
                                      </p:cBhvr>
                                      <p:tavLst>
                                        <p:tav tm="0">
                                          <p:val>
                                            <p:strVal val="0-#ppt_w/2"/>
                                          </p:val>
                                        </p:tav>
                                        <p:tav tm="100000">
                                          <p:val>
                                            <p:strVal val="#ppt_x"/>
                                          </p:val>
                                        </p:tav>
                                      </p:tavLst>
                                    </p:anim>
                                    <p:anim calcmode="lin" valueType="num">
                                      <p:cBhvr additive="base">
                                        <p:cTn id="8" dur="500" fill="hold"/>
                                        <p:tgtEl>
                                          <p:spTgt spid="133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332"/>
                                        </p:tgtEl>
                                        <p:attrNameLst>
                                          <p:attrName>style.visibility</p:attrName>
                                        </p:attrNameLst>
                                      </p:cBhvr>
                                      <p:to>
                                        <p:strVal val="visible"/>
                                      </p:to>
                                    </p:set>
                                    <p:anim calcmode="lin" valueType="num">
                                      <p:cBhvr additive="base">
                                        <p:cTn id="13" dur="500" fill="hold"/>
                                        <p:tgtEl>
                                          <p:spTgt spid="13332"/>
                                        </p:tgtEl>
                                        <p:attrNameLst>
                                          <p:attrName>ppt_x</p:attrName>
                                        </p:attrNameLst>
                                      </p:cBhvr>
                                      <p:tavLst>
                                        <p:tav tm="0">
                                          <p:val>
                                            <p:strVal val="0-#ppt_w/2"/>
                                          </p:val>
                                        </p:tav>
                                        <p:tav tm="100000">
                                          <p:val>
                                            <p:strVal val="#ppt_x"/>
                                          </p:val>
                                        </p:tav>
                                      </p:tavLst>
                                    </p:anim>
                                    <p:anim calcmode="lin" valueType="num">
                                      <p:cBhvr additive="base">
                                        <p:cTn id="14" dur="500" fill="hold"/>
                                        <p:tgtEl>
                                          <p:spTgt spid="133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m 1"/>
          <p:cNvPicPr>
            <a:picLocks noChangeAspect="1" noChangeArrowheads="1"/>
          </p:cNvPicPr>
          <p:nvPr/>
        </p:nvPicPr>
        <p:blipFill>
          <a:blip r:embed="rId2" cstate="print"/>
          <a:srcRect/>
          <a:stretch>
            <a:fillRect/>
          </a:stretch>
        </p:blipFill>
        <p:spPr bwMode="auto">
          <a:xfrm>
            <a:off x="1000125" y="1571625"/>
            <a:ext cx="6751638" cy="3929063"/>
          </a:xfrm>
          <a:prstGeom prst="rect">
            <a:avLst/>
          </a:prstGeom>
          <a:noFill/>
          <a:ln w="9525">
            <a:noFill/>
            <a:miter lim="800000"/>
            <a:headEnd/>
            <a:tailEnd/>
          </a:ln>
        </p:spPr>
      </p:pic>
      <p:sp>
        <p:nvSpPr>
          <p:cNvPr id="15363" name="Rectangle 3"/>
          <p:cNvSpPr>
            <a:spLocks noChangeArrowheads="1"/>
          </p:cNvSpPr>
          <p:nvPr/>
        </p:nvSpPr>
        <p:spPr bwMode="auto">
          <a:xfrm>
            <a:off x="1000125" y="5572125"/>
            <a:ext cx="7429500" cy="754063"/>
          </a:xfrm>
          <a:prstGeom prst="rect">
            <a:avLst/>
          </a:prstGeom>
          <a:noFill/>
          <a:ln w="9525">
            <a:noFill/>
            <a:miter lim="800000"/>
            <a:headEnd/>
            <a:tailEnd/>
          </a:ln>
        </p:spPr>
        <p:txBody>
          <a:bodyPr anchor="ctr">
            <a:spAutoFit/>
          </a:bodyPr>
          <a:lstStyle/>
          <a:p>
            <a:pPr eaLnBrk="0" hangingPunct="0"/>
            <a:r>
              <a:rPr lang="en-US" sz="1000">
                <a:ea typeface="Calibri" pitchFamily="34" charset="0"/>
                <a:cs typeface="AdvP7B6F"/>
              </a:rPr>
              <a:t>H. N. CHANAKYA</a:t>
            </a:r>
            <a:r>
              <a:rPr lang="en-US" sz="600">
                <a:ea typeface="Calibri" pitchFamily="34" charset="0"/>
                <a:cs typeface="AdvP7B6F"/>
              </a:rPr>
              <a:t>1,</a:t>
            </a:r>
            <a:r>
              <a:rPr lang="en-US" sz="1000">
                <a:ea typeface="Calibri" pitchFamily="34" charset="0"/>
                <a:cs typeface="AdvP7B6C"/>
              </a:rPr>
              <a:t>* </a:t>
            </a:r>
            <a:r>
              <a:rPr lang="en-US" sz="1000">
                <a:ea typeface="Calibri" pitchFamily="34" charset="0"/>
                <a:cs typeface="AdvP7B6F"/>
              </a:rPr>
              <a:t>and A. A. P. DE ALWIS</a:t>
            </a:r>
            <a:r>
              <a:rPr lang="en-US" sz="600">
                <a:ea typeface="Calibri" pitchFamily="34" charset="0"/>
                <a:cs typeface="AdvP7B6F"/>
              </a:rPr>
              <a:t>2</a:t>
            </a:r>
            <a:endParaRPr lang="pt-PT" sz="900"/>
          </a:p>
          <a:p>
            <a:pPr eaLnBrk="0" hangingPunct="0"/>
            <a:r>
              <a:rPr lang="en-US" sz="800"/>
              <a:t>ENVIRONMENTAL ISSUES AND MANAGEMENT IN PRIMARY COFFEE PROCESSING</a:t>
            </a:r>
            <a:endParaRPr lang="pt-PT" sz="900"/>
          </a:p>
          <a:p>
            <a:pPr eaLnBrk="0" hangingPunct="0"/>
            <a:r>
              <a:rPr lang="en-US" sz="800"/>
              <a:t>Trans IChemE, Part B, Process Safety and Environmental Protection, 2004, 82(B4): 291–300.</a:t>
            </a:r>
            <a:endParaRPr lang="pt-PT" sz="900"/>
          </a:p>
          <a:p>
            <a:pPr eaLnBrk="0" hangingPunct="0"/>
            <a:r>
              <a:rPr lang="en-US" sz="800"/>
              <a:t>http://www.sciencedirect.com/science?_ob=MImg&amp;_imagekey=B8JGG-4RSJN5S-5-1&amp;_cdi=43670&amp;_user=10&amp;_orig=search&amp;_coverDate=07%2F31%2F2004&amp;_sk=999179995&amp;view=c&amp;wchp=dGLzVtz-zSkWA</a:t>
            </a:r>
            <a:r>
              <a:rPr lang="pt-PT" sz="900"/>
              <a:t> </a:t>
            </a:r>
            <a:endParaRPr lang="pt-PT"/>
          </a:p>
        </p:txBody>
      </p:sp>
      <p:sp>
        <p:nvSpPr>
          <p:cNvPr id="15364" name="Rectângulo 3"/>
          <p:cNvSpPr>
            <a:spLocks noChangeArrowheads="1"/>
          </p:cNvSpPr>
          <p:nvPr/>
        </p:nvSpPr>
        <p:spPr bwMode="auto">
          <a:xfrm>
            <a:off x="1000125" y="285750"/>
            <a:ext cx="6715125" cy="984250"/>
          </a:xfrm>
          <a:prstGeom prst="rect">
            <a:avLst/>
          </a:prstGeom>
          <a:noFill/>
          <a:ln w="9525">
            <a:noFill/>
            <a:miter lim="800000"/>
            <a:headEnd/>
            <a:tailEnd/>
          </a:ln>
        </p:spPr>
        <p:txBody>
          <a:bodyPr>
            <a:spAutoFit/>
          </a:bodyPr>
          <a:lstStyle/>
          <a:p>
            <a:r>
              <a:rPr lang="en-US"/>
              <a:t>Distribution of coffee income along the coffee chain (1989–1995)</a:t>
            </a:r>
            <a:endParaRPr lang="pt-PT"/>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00" name="Object 4"/>
          <p:cNvGraphicFramePr>
            <a:graphicFrameLocks noChangeAspect="1"/>
          </p:cNvGraphicFramePr>
          <p:nvPr/>
        </p:nvGraphicFramePr>
        <p:xfrm>
          <a:off x="304800" y="457200"/>
          <a:ext cx="6781800" cy="5199063"/>
        </p:xfrm>
        <a:graphic>
          <a:graphicData uri="http://schemas.openxmlformats.org/presentationml/2006/ole">
            <p:oleObj spid="_x0000_s5122" name="Imagem de mapa de bits" r:id="rId3" imgW="5372850" imgH="4105848" progId="PBrush">
              <p:embed/>
            </p:oleObj>
          </a:graphicData>
        </a:graphic>
      </p:graphicFrame>
      <p:sp>
        <p:nvSpPr>
          <p:cNvPr id="4104" name="Text Box 8"/>
          <p:cNvSpPr txBox="1">
            <a:spLocks noChangeArrowheads="1"/>
          </p:cNvSpPr>
          <p:nvPr/>
        </p:nvSpPr>
        <p:spPr bwMode="auto">
          <a:xfrm>
            <a:off x="7010400" y="914400"/>
            <a:ext cx="2133600" cy="1006475"/>
          </a:xfrm>
          <a:prstGeom prst="rect">
            <a:avLst/>
          </a:prstGeom>
          <a:noFill/>
          <a:ln w="9525">
            <a:noFill/>
            <a:miter lim="800000"/>
            <a:headEnd/>
            <a:tailEnd/>
          </a:ln>
          <a:effectLst/>
        </p:spPr>
        <p:txBody>
          <a:bodyPr>
            <a:spAutoFit/>
          </a:bodyPr>
          <a:lstStyle/>
          <a:p>
            <a:pPr eaLnBrk="0" hangingPunct="0">
              <a:defRPr/>
            </a:pPr>
            <a:r>
              <a:rPr lang="pt-PT" sz="6000" dirty="0">
                <a:solidFill>
                  <a:srgbClr val="FFFF00"/>
                </a:solidFill>
                <a:effectLst>
                  <a:outerShdw blurRad="38100" dist="38100" dir="2700000" algn="tl">
                    <a:srgbClr val="000000"/>
                  </a:outerShdw>
                </a:effectLst>
                <a:cs typeface="+mn-cs"/>
              </a:rPr>
              <a:t>CHÁ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0-#ppt_w/2"/>
                                          </p:val>
                                        </p:tav>
                                        <p:tav tm="100000">
                                          <p:val>
                                            <p:strVal val="#ppt_x"/>
                                          </p:val>
                                        </p:tav>
                                      </p:tavLst>
                                    </p:anim>
                                    <p:anim calcmode="lin" valueType="num">
                                      <p:cBhvr additive="base">
                                        <p:cTn id="8" dur="500" fill="hold"/>
                                        <p:tgtEl>
                                          <p:spTgt spid="410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4104"/>
                                        </p:tgtEl>
                                        <p:attrNameLst>
                                          <p:attrName>style.visibility</p:attrName>
                                        </p:attrNameLst>
                                      </p:cBhvr>
                                      <p:to>
                                        <p:strVal val="visible"/>
                                      </p:to>
                                    </p:set>
                                    <p:anim calcmode="lin" valueType="num">
                                      <p:cBhvr>
                                        <p:cTn id="13" dur="500" fill="hold"/>
                                        <p:tgtEl>
                                          <p:spTgt spid="4104"/>
                                        </p:tgtEl>
                                        <p:attrNameLst>
                                          <p:attrName>ppt_w</p:attrName>
                                        </p:attrNameLst>
                                      </p:cBhvr>
                                      <p:tavLst>
                                        <p:tav tm="0">
                                          <p:val>
                                            <p:strVal val="4*#ppt_w"/>
                                          </p:val>
                                        </p:tav>
                                        <p:tav tm="100000">
                                          <p:val>
                                            <p:strVal val="#ppt_w"/>
                                          </p:val>
                                        </p:tav>
                                      </p:tavLst>
                                    </p:anim>
                                    <p:anim calcmode="lin" valueType="num">
                                      <p:cBhvr>
                                        <p:cTn id="14" dur="500" fill="hold"/>
                                        <p:tgtEl>
                                          <p:spTgt spid="410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folha de chá"/>
          <p:cNvPicPr>
            <a:picLocks noChangeAspect="1" noChangeArrowheads="1"/>
          </p:cNvPicPr>
          <p:nvPr/>
        </p:nvPicPr>
        <p:blipFill>
          <a:blip r:embed="rId2" cstate="print"/>
          <a:srcRect/>
          <a:stretch>
            <a:fillRect/>
          </a:stretch>
        </p:blipFill>
        <p:spPr bwMode="auto">
          <a:xfrm>
            <a:off x="2074863" y="0"/>
            <a:ext cx="591343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kericho1"/>
          <p:cNvPicPr>
            <a:picLocks noChangeAspect="1" noChangeArrowheads="1"/>
          </p:cNvPicPr>
          <p:nvPr/>
        </p:nvPicPr>
        <p:blipFill>
          <a:blip r:embed="rId2" cstate="print"/>
          <a:srcRect/>
          <a:stretch>
            <a:fillRect/>
          </a:stretch>
        </p:blipFill>
        <p:spPr bwMode="auto">
          <a:xfrm>
            <a:off x="1524000" y="1219200"/>
            <a:ext cx="6324600" cy="421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picker_1"/>
          <p:cNvPicPr>
            <a:picLocks noChangeAspect="1" noChangeArrowheads="1"/>
          </p:cNvPicPr>
          <p:nvPr/>
        </p:nvPicPr>
        <p:blipFill>
          <a:blip r:embed="rId2" cstate="print"/>
          <a:srcRect/>
          <a:stretch>
            <a:fillRect/>
          </a:stretch>
        </p:blipFill>
        <p:spPr bwMode="auto">
          <a:xfrm>
            <a:off x="0" y="428625"/>
            <a:ext cx="9144000" cy="600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colheita cha AÇORES"/>
          <p:cNvPicPr>
            <a:picLocks noChangeAspect="1" noChangeArrowheads="1"/>
          </p:cNvPicPr>
          <p:nvPr/>
        </p:nvPicPr>
        <p:blipFill>
          <a:blip r:embed="rId2" cstate="print"/>
          <a:srcRect/>
          <a:stretch>
            <a:fillRect/>
          </a:stretch>
        </p:blipFill>
        <p:spPr bwMode="auto">
          <a:xfrm>
            <a:off x="0" y="198438"/>
            <a:ext cx="9144000" cy="6461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Posição da Data 4"/>
          <p:cNvSpPr>
            <a:spLocks noGrp="1"/>
          </p:cNvSpPr>
          <p:nvPr>
            <p:ph type="dt" sz="quarter" idx="10"/>
          </p:nvPr>
        </p:nvSpPr>
        <p:spPr/>
        <p:txBody>
          <a:bodyPr/>
          <a:lstStyle/>
          <a:p>
            <a:pPr>
              <a:defRPr/>
            </a:pPr>
            <a:fld id="{8DE009D1-8E14-4654-B184-E0218435F2D8}" type="datetime1">
              <a:rPr lang="pt-PT"/>
              <a:pPr>
                <a:defRPr/>
              </a:pPr>
              <a:t>11-04-2017</a:t>
            </a:fld>
            <a:endParaRPr lang="pt-PT"/>
          </a:p>
        </p:txBody>
      </p:sp>
      <p:sp>
        <p:nvSpPr>
          <p:cNvPr id="8" name="Marcador de Posição do Rodapé 5"/>
          <p:cNvSpPr>
            <a:spLocks noGrp="1"/>
          </p:cNvSpPr>
          <p:nvPr>
            <p:ph type="ftr" sz="quarter" idx="11"/>
          </p:nvPr>
        </p:nvSpPr>
        <p:spPr/>
        <p:txBody>
          <a:bodyPr/>
          <a:lstStyle/>
          <a:p>
            <a:pPr>
              <a:defRPr/>
            </a:pPr>
            <a:r>
              <a:rPr lang="pt-PT"/>
              <a:t>Tecnologia Alimentar I -INDÚSTRIA DOS  ESTIMULANTES                                                                         M. Helena Guimarães de Almeida / Instituto Superior de Agronomia </a:t>
            </a:r>
          </a:p>
        </p:txBody>
      </p:sp>
      <p:sp>
        <p:nvSpPr>
          <p:cNvPr id="9" name="Marcador de Posição do Número do Diapositivo 6"/>
          <p:cNvSpPr>
            <a:spLocks noGrp="1"/>
          </p:cNvSpPr>
          <p:nvPr>
            <p:ph type="sldNum" sz="quarter" idx="12"/>
          </p:nvPr>
        </p:nvSpPr>
        <p:spPr/>
        <p:txBody>
          <a:bodyPr/>
          <a:lstStyle/>
          <a:p>
            <a:pPr>
              <a:defRPr/>
            </a:pPr>
            <a:fld id="{B6C02FF8-2D22-44AA-93D9-AB3A67502645}" type="slidenum">
              <a:rPr lang="pt-PT"/>
              <a:pPr>
                <a:defRPr/>
              </a:pPr>
              <a:t>55</a:t>
            </a:fld>
            <a:endParaRPr lang="pt-PT"/>
          </a:p>
        </p:txBody>
      </p:sp>
      <p:pic>
        <p:nvPicPr>
          <p:cNvPr id="61445" name="Picture 2" descr="açúcar"/>
          <p:cNvPicPr>
            <a:picLocks noChangeAspect="1" noChangeArrowheads="1"/>
          </p:cNvPicPr>
          <p:nvPr/>
        </p:nvPicPr>
        <p:blipFill>
          <a:blip r:embed="rId2" cstate="print"/>
          <a:srcRect/>
          <a:stretch>
            <a:fillRect/>
          </a:stretch>
        </p:blipFill>
        <p:spPr bwMode="auto">
          <a:xfrm>
            <a:off x="1676400" y="0"/>
            <a:ext cx="5254625" cy="6858000"/>
          </a:xfrm>
          <a:prstGeom prst="rect">
            <a:avLst/>
          </a:prstGeom>
          <a:noFill/>
          <a:ln w="9525">
            <a:noFill/>
            <a:miter lim="800000"/>
            <a:headEnd/>
            <a:tailEnd/>
          </a:ln>
        </p:spPr>
      </p:pic>
      <p:pic>
        <p:nvPicPr>
          <p:cNvPr id="380931" name="Picture 3" descr="rotulos porto Formoso"/>
          <p:cNvPicPr>
            <a:picLocks noGrp="1" noChangeAspect="1" noChangeArrowheads="1"/>
          </p:cNvPicPr>
          <p:nvPr>
            <p:ph sz="half" idx="1"/>
          </p:nvPr>
        </p:nvPicPr>
        <p:blipFill>
          <a:blip r:embed="rId3" cstate="print"/>
          <a:srcRect/>
          <a:stretch>
            <a:fillRect/>
          </a:stretch>
        </p:blipFill>
        <p:spPr>
          <a:xfrm>
            <a:off x="1828800" y="990600"/>
            <a:ext cx="4968875" cy="2198688"/>
          </a:xfrm>
        </p:spPr>
      </p:pic>
      <p:pic>
        <p:nvPicPr>
          <p:cNvPr id="380932" name="Picture 4" descr="cha gorreana rotulos"/>
          <p:cNvPicPr>
            <a:picLocks noGrp="1" noChangeAspect="1" noChangeArrowheads="1"/>
          </p:cNvPicPr>
          <p:nvPr>
            <p:ph sz="half" idx="2"/>
          </p:nvPr>
        </p:nvPicPr>
        <p:blipFill>
          <a:blip r:embed="rId4" cstate="print"/>
          <a:srcRect/>
          <a:stretch>
            <a:fillRect/>
          </a:stretch>
        </p:blipFill>
        <p:spPr>
          <a:xfrm>
            <a:off x="2052638" y="3921125"/>
            <a:ext cx="4606925" cy="2103438"/>
          </a:xfrm>
        </p:spPr>
      </p:pic>
      <p:sp>
        <p:nvSpPr>
          <p:cNvPr id="380933" name="Text Box 5"/>
          <p:cNvSpPr txBox="1">
            <a:spLocks noChangeArrowheads="1"/>
          </p:cNvSpPr>
          <p:nvPr/>
        </p:nvSpPr>
        <p:spPr bwMode="auto">
          <a:xfrm>
            <a:off x="7010400" y="1447800"/>
            <a:ext cx="2133600" cy="822325"/>
          </a:xfrm>
          <a:prstGeom prst="rect">
            <a:avLst/>
          </a:prstGeom>
          <a:noFill/>
          <a:ln w="9525" algn="ctr">
            <a:noFill/>
            <a:miter lim="800000"/>
            <a:headEnd/>
            <a:tailEnd/>
          </a:ln>
        </p:spPr>
        <p:txBody>
          <a:bodyPr>
            <a:spAutoFit/>
          </a:bodyPr>
          <a:lstStyle/>
          <a:p>
            <a:pPr eaLnBrk="0" hangingPunct="0"/>
            <a:r>
              <a:rPr lang="pt-PT" sz="2400">
                <a:solidFill>
                  <a:srgbClr val="598600"/>
                </a:solidFill>
                <a:latin typeface="Arial" pitchFamily="34" charset="0"/>
              </a:rPr>
              <a:t>Porto Formoso</a:t>
            </a:r>
          </a:p>
        </p:txBody>
      </p:sp>
      <p:sp>
        <p:nvSpPr>
          <p:cNvPr id="380934" name="Text Box 6"/>
          <p:cNvSpPr txBox="1">
            <a:spLocks noChangeArrowheads="1"/>
          </p:cNvSpPr>
          <p:nvPr/>
        </p:nvSpPr>
        <p:spPr bwMode="auto">
          <a:xfrm>
            <a:off x="7315200" y="4267200"/>
            <a:ext cx="1539875" cy="457200"/>
          </a:xfrm>
          <a:prstGeom prst="rect">
            <a:avLst/>
          </a:prstGeom>
          <a:noFill/>
          <a:ln w="9525" algn="ctr">
            <a:noFill/>
            <a:miter lim="800000"/>
            <a:headEnd/>
            <a:tailEnd/>
          </a:ln>
        </p:spPr>
        <p:txBody>
          <a:bodyPr>
            <a:spAutoFit/>
          </a:bodyPr>
          <a:lstStyle/>
          <a:p>
            <a:pPr eaLnBrk="0" hangingPunct="0"/>
            <a:r>
              <a:rPr lang="pt-PT" sz="2400">
                <a:solidFill>
                  <a:srgbClr val="598600"/>
                </a:solidFill>
                <a:latin typeface="Arial" pitchFamily="34" charset="0"/>
              </a:rPr>
              <a:t>Gorreana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0931"/>
                                        </p:tgtEl>
                                        <p:attrNameLst>
                                          <p:attrName>style.visibility</p:attrName>
                                        </p:attrNameLst>
                                      </p:cBhvr>
                                      <p:to>
                                        <p:strVal val="visible"/>
                                      </p:to>
                                    </p:set>
                                    <p:animEffect transition="in" filter="blinds(horizontal)">
                                      <p:cBhvr>
                                        <p:cTn id="7" dur="500"/>
                                        <p:tgtEl>
                                          <p:spTgt spid="3809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80933"/>
                                        </p:tgtEl>
                                        <p:attrNameLst>
                                          <p:attrName>style.visibility</p:attrName>
                                        </p:attrNameLst>
                                      </p:cBhvr>
                                      <p:to>
                                        <p:strVal val="visible"/>
                                      </p:to>
                                    </p:set>
                                    <p:anim calcmode="lin" valueType="num">
                                      <p:cBhvr>
                                        <p:cTn id="12" dur="500" fill="hold"/>
                                        <p:tgtEl>
                                          <p:spTgt spid="380933"/>
                                        </p:tgtEl>
                                        <p:attrNameLst>
                                          <p:attrName>ppt_w</p:attrName>
                                        </p:attrNameLst>
                                      </p:cBhvr>
                                      <p:tavLst>
                                        <p:tav tm="0">
                                          <p:val>
                                            <p:fltVal val="0"/>
                                          </p:val>
                                        </p:tav>
                                        <p:tav tm="100000">
                                          <p:val>
                                            <p:strVal val="#ppt_w"/>
                                          </p:val>
                                        </p:tav>
                                      </p:tavLst>
                                    </p:anim>
                                    <p:anim calcmode="lin" valueType="num">
                                      <p:cBhvr>
                                        <p:cTn id="13" dur="500" fill="hold"/>
                                        <p:tgtEl>
                                          <p:spTgt spid="380933"/>
                                        </p:tgtEl>
                                        <p:attrNameLst>
                                          <p:attrName>ppt_h</p:attrName>
                                        </p:attrNameLst>
                                      </p:cBhvr>
                                      <p:tavLst>
                                        <p:tav tm="0">
                                          <p:val>
                                            <p:fltVal val="0"/>
                                          </p:val>
                                        </p:tav>
                                        <p:tav tm="100000">
                                          <p:val>
                                            <p:strVal val="#ppt_h"/>
                                          </p:val>
                                        </p:tav>
                                      </p:tavLst>
                                    </p:anim>
                                    <p:animEffect transition="in" filter="fade">
                                      <p:cBhvr>
                                        <p:cTn id="14" dur="500"/>
                                        <p:tgtEl>
                                          <p:spTgt spid="380933"/>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380932"/>
                                        </p:tgtEl>
                                        <p:attrNameLst>
                                          <p:attrName>style.visibility</p:attrName>
                                        </p:attrNameLst>
                                      </p:cBhvr>
                                      <p:to>
                                        <p:strVal val="visible"/>
                                      </p:to>
                                    </p:set>
                                    <p:animEffect transition="in" filter="blinds(horizontal)">
                                      <p:cBhvr>
                                        <p:cTn id="19" dur="500"/>
                                        <p:tgtEl>
                                          <p:spTgt spid="38093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380934"/>
                                        </p:tgtEl>
                                        <p:attrNameLst>
                                          <p:attrName>style.visibility</p:attrName>
                                        </p:attrNameLst>
                                      </p:cBhvr>
                                      <p:to>
                                        <p:strVal val="visible"/>
                                      </p:to>
                                    </p:set>
                                    <p:anim calcmode="lin" valueType="num">
                                      <p:cBhvr>
                                        <p:cTn id="24" dur="500" fill="hold"/>
                                        <p:tgtEl>
                                          <p:spTgt spid="380934"/>
                                        </p:tgtEl>
                                        <p:attrNameLst>
                                          <p:attrName>ppt_w</p:attrName>
                                        </p:attrNameLst>
                                      </p:cBhvr>
                                      <p:tavLst>
                                        <p:tav tm="0">
                                          <p:val>
                                            <p:fltVal val="0"/>
                                          </p:val>
                                        </p:tav>
                                        <p:tav tm="100000">
                                          <p:val>
                                            <p:strVal val="#ppt_w"/>
                                          </p:val>
                                        </p:tav>
                                      </p:tavLst>
                                    </p:anim>
                                    <p:anim calcmode="lin" valueType="num">
                                      <p:cBhvr>
                                        <p:cTn id="25" dur="500" fill="hold"/>
                                        <p:tgtEl>
                                          <p:spTgt spid="380934"/>
                                        </p:tgtEl>
                                        <p:attrNameLst>
                                          <p:attrName>ppt_h</p:attrName>
                                        </p:attrNameLst>
                                      </p:cBhvr>
                                      <p:tavLst>
                                        <p:tav tm="0">
                                          <p:val>
                                            <p:fltVal val="0"/>
                                          </p:val>
                                        </p:tav>
                                        <p:tav tm="100000">
                                          <p:val>
                                            <p:strVal val="#ppt_h"/>
                                          </p:val>
                                        </p:tav>
                                      </p:tavLst>
                                    </p:anim>
                                    <p:animEffect transition="in" filter="fade">
                                      <p:cBhvr>
                                        <p:cTn id="26" dur="500"/>
                                        <p:tgtEl>
                                          <p:spTgt spid="380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3" grpId="0"/>
      <p:bldP spid="38093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descr="tiposdec"/>
          <p:cNvPicPr>
            <a:picLocks noChangeAspect="1" noChangeArrowheads="1"/>
          </p:cNvPicPr>
          <p:nvPr/>
        </p:nvPicPr>
        <p:blipFill>
          <a:blip r:embed="rId2" cstate="print"/>
          <a:srcRect/>
          <a:stretch>
            <a:fillRect/>
          </a:stretch>
        </p:blipFill>
        <p:spPr bwMode="auto">
          <a:xfrm>
            <a:off x="1270000" y="0"/>
            <a:ext cx="66008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Marcador de Posição da Data 3"/>
          <p:cNvSpPr>
            <a:spLocks noGrp="1"/>
          </p:cNvSpPr>
          <p:nvPr>
            <p:ph type="dt" sz="quarter" idx="10"/>
          </p:nvPr>
        </p:nvSpPr>
        <p:spPr/>
        <p:txBody>
          <a:bodyPr/>
          <a:lstStyle/>
          <a:p>
            <a:pPr>
              <a:defRPr/>
            </a:pPr>
            <a:fld id="{47251517-CB85-44DC-94E7-1D0EDE21F93B}" type="datetime1">
              <a:rPr lang="pt-PT"/>
              <a:pPr>
                <a:defRPr/>
              </a:pPr>
              <a:t>11-04-2017</a:t>
            </a:fld>
            <a:endParaRPr lang="pt-PT"/>
          </a:p>
        </p:txBody>
      </p:sp>
      <p:sp>
        <p:nvSpPr>
          <p:cNvPr id="21" name="Marcador de Posição do Número do Diapositivo 5"/>
          <p:cNvSpPr>
            <a:spLocks noGrp="1"/>
          </p:cNvSpPr>
          <p:nvPr>
            <p:ph type="sldNum" sz="quarter" idx="12"/>
          </p:nvPr>
        </p:nvSpPr>
        <p:spPr/>
        <p:txBody>
          <a:bodyPr/>
          <a:lstStyle/>
          <a:p>
            <a:pPr>
              <a:defRPr/>
            </a:pPr>
            <a:fld id="{E5F33E03-0FC9-4588-AB61-EF55FD4F1476}" type="slidenum">
              <a:rPr lang="pt-PT"/>
              <a:pPr>
                <a:defRPr/>
              </a:pPr>
              <a:t>57</a:t>
            </a:fld>
            <a:endParaRPr lang="pt-PT"/>
          </a:p>
        </p:txBody>
      </p:sp>
      <p:sp>
        <p:nvSpPr>
          <p:cNvPr id="382978" name="Text Box 2"/>
          <p:cNvSpPr txBox="1">
            <a:spLocks noChangeArrowheads="1"/>
          </p:cNvSpPr>
          <p:nvPr/>
        </p:nvSpPr>
        <p:spPr bwMode="auto">
          <a:xfrm>
            <a:off x="1439863" y="152400"/>
            <a:ext cx="6264275" cy="641350"/>
          </a:xfrm>
          <a:prstGeom prst="rect">
            <a:avLst/>
          </a:prstGeom>
          <a:noFill/>
          <a:ln w="9525">
            <a:noFill/>
            <a:miter lim="800000"/>
            <a:headEnd/>
            <a:tailEnd/>
          </a:ln>
          <a:effectLst>
            <a:outerShdw dist="35921" dir="2700000" algn="ctr" rotWithShape="0">
              <a:schemeClr val="bg2"/>
            </a:outerShdw>
          </a:effectLst>
        </p:spPr>
        <p:txBody>
          <a:bodyPr>
            <a:spAutoFit/>
          </a:bodyPr>
          <a:lstStyle/>
          <a:p>
            <a:pPr>
              <a:defRPr/>
            </a:pPr>
            <a:r>
              <a:rPr lang="pt-PT" sz="3600" dirty="0">
                <a:solidFill>
                  <a:srgbClr val="669900"/>
                </a:solidFill>
                <a:latin typeface="Arial" pitchFamily="34" charset="0"/>
                <a:cs typeface="+mn-cs"/>
              </a:rPr>
              <a:t>OS VÁRIOS TIPOS DE CHÁ</a:t>
            </a:r>
          </a:p>
        </p:txBody>
      </p:sp>
      <p:grpSp>
        <p:nvGrpSpPr>
          <p:cNvPr id="2" name="Group 3"/>
          <p:cNvGrpSpPr>
            <a:grpSpLocks/>
          </p:cNvGrpSpPr>
          <p:nvPr/>
        </p:nvGrpSpPr>
        <p:grpSpPr bwMode="auto">
          <a:xfrm>
            <a:off x="500063" y="857250"/>
            <a:ext cx="8281987" cy="5494338"/>
            <a:chOff x="340" y="754"/>
            <a:chExt cx="5217" cy="3461"/>
          </a:xfrm>
        </p:grpSpPr>
        <p:grpSp>
          <p:nvGrpSpPr>
            <p:cNvPr id="63495" name="Group 4"/>
            <p:cNvGrpSpPr>
              <a:grpSpLocks/>
            </p:cNvGrpSpPr>
            <p:nvPr/>
          </p:nvGrpSpPr>
          <p:grpSpPr bwMode="auto">
            <a:xfrm>
              <a:off x="340" y="799"/>
              <a:ext cx="5125" cy="3416"/>
              <a:chOff x="158" y="572"/>
              <a:chExt cx="5444" cy="3643"/>
            </a:xfrm>
          </p:grpSpPr>
          <p:pic>
            <p:nvPicPr>
              <p:cNvPr id="63501" name="Picture 5" descr="ocha6"/>
              <p:cNvPicPr>
                <a:picLocks noChangeAspect="1" noChangeArrowheads="1"/>
              </p:cNvPicPr>
              <p:nvPr/>
            </p:nvPicPr>
            <p:blipFill>
              <a:blip r:embed="rId2" cstate="print"/>
              <a:srcRect/>
              <a:stretch>
                <a:fillRect/>
              </a:stretch>
            </p:blipFill>
            <p:spPr bwMode="auto">
              <a:xfrm>
                <a:off x="158" y="572"/>
                <a:ext cx="5444" cy="3643"/>
              </a:xfrm>
              <a:prstGeom prst="rect">
                <a:avLst/>
              </a:prstGeom>
              <a:solidFill>
                <a:srgbClr val="9CED7B"/>
              </a:solidFill>
              <a:ln w="9525">
                <a:noFill/>
                <a:miter lim="800000"/>
                <a:headEnd/>
                <a:tailEnd/>
              </a:ln>
            </p:spPr>
          </p:pic>
          <p:sp>
            <p:nvSpPr>
              <p:cNvPr id="63502" name="Text Box 6"/>
              <p:cNvSpPr txBox="1">
                <a:spLocks noChangeArrowheads="1"/>
              </p:cNvSpPr>
              <p:nvPr/>
            </p:nvSpPr>
            <p:spPr bwMode="auto">
              <a:xfrm>
                <a:off x="4059" y="799"/>
                <a:ext cx="726" cy="247"/>
              </a:xfrm>
              <a:prstGeom prst="rect">
                <a:avLst/>
              </a:prstGeom>
              <a:noFill/>
              <a:ln w="9525">
                <a:noFill/>
                <a:miter lim="800000"/>
                <a:headEnd/>
                <a:tailEnd/>
              </a:ln>
            </p:spPr>
            <p:txBody>
              <a:bodyPr>
                <a:spAutoFit/>
              </a:bodyPr>
              <a:lstStyle/>
              <a:p>
                <a:pPr>
                  <a:spcBef>
                    <a:spcPct val="50000"/>
                  </a:spcBef>
                </a:pPr>
                <a:endParaRPr lang="pt-PT" sz="1800">
                  <a:latin typeface="Arial" pitchFamily="34" charset="0"/>
                </a:endParaRPr>
              </a:p>
            </p:txBody>
          </p:sp>
          <p:sp>
            <p:nvSpPr>
              <p:cNvPr id="63503" name="Rectangle 7"/>
              <p:cNvSpPr>
                <a:spLocks noChangeArrowheads="1"/>
              </p:cNvSpPr>
              <p:nvPr/>
            </p:nvSpPr>
            <p:spPr bwMode="auto">
              <a:xfrm>
                <a:off x="567" y="799"/>
                <a:ext cx="1406" cy="499"/>
              </a:xfrm>
              <a:prstGeom prst="rect">
                <a:avLst/>
              </a:prstGeom>
              <a:solidFill>
                <a:schemeClr val="bg1"/>
              </a:solidFill>
              <a:ln w="9525">
                <a:noFill/>
                <a:miter lim="800000"/>
                <a:headEnd/>
                <a:tailEnd/>
              </a:ln>
            </p:spPr>
            <p:txBody>
              <a:bodyPr wrap="none" anchor="ctr"/>
              <a:lstStyle/>
              <a:p>
                <a:endParaRPr lang="pt-PT"/>
              </a:p>
            </p:txBody>
          </p:sp>
          <p:sp>
            <p:nvSpPr>
              <p:cNvPr id="63504" name="Rectangle 8"/>
              <p:cNvSpPr>
                <a:spLocks noChangeArrowheads="1"/>
              </p:cNvSpPr>
              <p:nvPr/>
            </p:nvSpPr>
            <p:spPr bwMode="auto">
              <a:xfrm>
                <a:off x="3969" y="845"/>
                <a:ext cx="952" cy="408"/>
              </a:xfrm>
              <a:prstGeom prst="rect">
                <a:avLst/>
              </a:prstGeom>
              <a:solidFill>
                <a:schemeClr val="bg1"/>
              </a:solidFill>
              <a:ln w="9525">
                <a:noFill/>
                <a:miter lim="800000"/>
                <a:headEnd/>
                <a:tailEnd/>
              </a:ln>
            </p:spPr>
            <p:txBody>
              <a:bodyPr wrap="none" anchor="ctr"/>
              <a:lstStyle/>
              <a:p>
                <a:endParaRPr lang="pt-PT"/>
              </a:p>
            </p:txBody>
          </p:sp>
          <p:sp>
            <p:nvSpPr>
              <p:cNvPr id="63505" name="Rectangle 9"/>
              <p:cNvSpPr>
                <a:spLocks noChangeArrowheads="1"/>
              </p:cNvSpPr>
              <p:nvPr/>
            </p:nvSpPr>
            <p:spPr bwMode="auto">
              <a:xfrm>
                <a:off x="4558" y="2296"/>
                <a:ext cx="1044" cy="454"/>
              </a:xfrm>
              <a:prstGeom prst="rect">
                <a:avLst/>
              </a:prstGeom>
              <a:solidFill>
                <a:schemeClr val="bg1"/>
              </a:solidFill>
              <a:ln w="9525">
                <a:noFill/>
                <a:miter lim="800000"/>
                <a:headEnd/>
                <a:tailEnd/>
              </a:ln>
            </p:spPr>
            <p:txBody>
              <a:bodyPr wrap="none" anchor="ctr"/>
              <a:lstStyle/>
              <a:p>
                <a:endParaRPr lang="pt-PT"/>
              </a:p>
            </p:txBody>
          </p:sp>
          <p:sp>
            <p:nvSpPr>
              <p:cNvPr id="63506" name="Rectangle 10"/>
              <p:cNvSpPr>
                <a:spLocks noChangeArrowheads="1"/>
              </p:cNvSpPr>
              <p:nvPr/>
            </p:nvSpPr>
            <p:spPr bwMode="auto">
              <a:xfrm>
                <a:off x="158" y="1933"/>
                <a:ext cx="1361" cy="545"/>
              </a:xfrm>
              <a:prstGeom prst="rect">
                <a:avLst/>
              </a:prstGeom>
              <a:solidFill>
                <a:schemeClr val="bg1"/>
              </a:solidFill>
              <a:ln w="9525">
                <a:noFill/>
                <a:miter lim="800000"/>
                <a:headEnd/>
                <a:tailEnd/>
              </a:ln>
            </p:spPr>
            <p:txBody>
              <a:bodyPr wrap="none" anchor="ctr"/>
              <a:lstStyle/>
              <a:p>
                <a:endParaRPr lang="pt-PT"/>
              </a:p>
            </p:txBody>
          </p:sp>
          <p:sp>
            <p:nvSpPr>
              <p:cNvPr id="63507" name="Rectangle 11"/>
              <p:cNvSpPr>
                <a:spLocks noChangeArrowheads="1"/>
              </p:cNvSpPr>
              <p:nvPr/>
            </p:nvSpPr>
            <p:spPr bwMode="auto">
              <a:xfrm>
                <a:off x="930" y="3702"/>
                <a:ext cx="1088" cy="408"/>
              </a:xfrm>
              <a:prstGeom prst="rect">
                <a:avLst/>
              </a:prstGeom>
              <a:solidFill>
                <a:schemeClr val="bg1"/>
              </a:solidFill>
              <a:ln w="9525">
                <a:noFill/>
                <a:miter lim="800000"/>
                <a:headEnd/>
                <a:tailEnd/>
              </a:ln>
            </p:spPr>
            <p:txBody>
              <a:bodyPr wrap="none" anchor="ctr"/>
              <a:lstStyle/>
              <a:p>
                <a:endParaRPr lang="pt-PT">
                  <a:solidFill>
                    <a:schemeClr val="tx1"/>
                  </a:solidFill>
                </a:endParaRPr>
              </a:p>
            </p:txBody>
          </p:sp>
          <p:sp>
            <p:nvSpPr>
              <p:cNvPr id="63508" name="Rectangle 12"/>
              <p:cNvSpPr>
                <a:spLocks noChangeArrowheads="1"/>
              </p:cNvSpPr>
              <p:nvPr/>
            </p:nvSpPr>
            <p:spPr bwMode="auto">
              <a:xfrm>
                <a:off x="4150" y="3793"/>
                <a:ext cx="1179" cy="363"/>
              </a:xfrm>
              <a:prstGeom prst="rect">
                <a:avLst/>
              </a:prstGeom>
              <a:solidFill>
                <a:schemeClr val="bg1"/>
              </a:solidFill>
              <a:ln w="9525">
                <a:noFill/>
                <a:miter lim="800000"/>
                <a:headEnd/>
                <a:tailEnd/>
              </a:ln>
            </p:spPr>
            <p:txBody>
              <a:bodyPr wrap="none" anchor="ctr"/>
              <a:lstStyle/>
              <a:p>
                <a:endParaRPr lang="pt-PT"/>
              </a:p>
            </p:txBody>
          </p:sp>
        </p:grpSp>
        <p:sp>
          <p:nvSpPr>
            <p:cNvPr id="63496" name="Text Box 13"/>
            <p:cNvSpPr txBox="1">
              <a:spLocks noChangeArrowheads="1"/>
            </p:cNvSpPr>
            <p:nvPr/>
          </p:nvSpPr>
          <p:spPr bwMode="auto">
            <a:xfrm>
              <a:off x="3878" y="754"/>
              <a:ext cx="812" cy="231"/>
            </a:xfrm>
            <a:prstGeom prst="rect">
              <a:avLst/>
            </a:prstGeom>
            <a:noFill/>
            <a:ln w="9525">
              <a:noFill/>
              <a:miter lim="800000"/>
              <a:headEnd/>
              <a:tailEnd/>
            </a:ln>
          </p:spPr>
          <p:txBody>
            <a:bodyPr wrap="none">
              <a:spAutoFit/>
            </a:bodyPr>
            <a:lstStyle/>
            <a:p>
              <a:r>
                <a:rPr lang="pt-PT" sz="1800">
                  <a:solidFill>
                    <a:schemeClr val="tx1"/>
                  </a:solidFill>
                  <a:latin typeface="Arial" pitchFamily="34" charset="0"/>
                </a:rPr>
                <a:t>Chá verde</a:t>
              </a:r>
            </a:p>
          </p:txBody>
        </p:sp>
        <p:sp>
          <p:nvSpPr>
            <p:cNvPr id="63497" name="Text Box 14"/>
            <p:cNvSpPr txBox="1">
              <a:spLocks noChangeArrowheads="1"/>
            </p:cNvSpPr>
            <p:nvPr/>
          </p:nvSpPr>
          <p:spPr bwMode="auto">
            <a:xfrm>
              <a:off x="567" y="1207"/>
              <a:ext cx="788" cy="231"/>
            </a:xfrm>
            <a:prstGeom prst="rect">
              <a:avLst/>
            </a:prstGeom>
            <a:noFill/>
            <a:ln w="9525">
              <a:noFill/>
              <a:miter lim="800000"/>
              <a:headEnd/>
              <a:tailEnd/>
            </a:ln>
          </p:spPr>
          <p:txBody>
            <a:bodyPr wrap="none">
              <a:spAutoFit/>
            </a:bodyPr>
            <a:lstStyle/>
            <a:p>
              <a:r>
                <a:rPr lang="pt-PT" sz="1800">
                  <a:solidFill>
                    <a:schemeClr val="tx1"/>
                  </a:solidFill>
                  <a:latin typeface="Arial" pitchFamily="34" charset="0"/>
                </a:rPr>
                <a:t>Chá preto</a:t>
              </a:r>
            </a:p>
          </p:txBody>
        </p:sp>
        <p:sp>
          <p:nvSpPr>
            <p:cNvPr id="63498" name="Text Box 15"/>
            <p:cNvSpPr txBox="1">
              <a:spLocks noChangeArrowheads="1"/>
            </p:cNvSpPr>
            <p:nvPr/>
          </p:nvSpPr>
          <p:spPr bwMode="auto">
            <a:xfrm>
              <a:off x="4649" y="1570"/>
              <a:ext cx="908" cy="231"/>
            </a:xfrm>
            <a:prstGeom prst="rect">
              <a:avLst/>
            </a:prstGeom>
            <a:noFill/>
            <a:ln w="9525">
              <a:noFill/>
              <a:miter lim="800000"/>
              <a:headEnd/>
              <a:tailEnd/>
            </a:ln>
          </p:spPr>
          <p:txBody>
            <a:bodyPr wrap="none">
              <a:spAutoFit/>
            </a:bodyPr>
            <a:lstStyle/>
            <a:p>
              <a:r>
                <a:rPr lang="pt-PT" sz="1800">
                  <a:solidFill>
                    <a:schemeClr val="tx1"/>
                  </a:solidFill>
                  <a:latin typeface="Arial" pitchFamily="34" charset="0"/>
                </a:rPr>
                <a:t>Chá branco</a:t>
              </a:r>
            </a:p>
          </p:txBody>
        </p:sp>
        <p:sp>
          <p:nvSpPr>
            <p:cNvPr id="63499" name="Text Box 16"/>
            <p:cNvSpPr txBox="1">
              <a:spLocks noChangeArrowheads="1"/>
            </p:cNvSpPr>
            <p:nvPr/>
          </p:nvSpPr>
          <p:spPr bwMode="auto">
            <a:xfrm>
              <a:off x="3003" y="3896"/>
              <a:ext cx="908" cy="231"/>
            </a:xfrm>
            <a:prstGeom prst="rect">
              <a:avLst/>
            </a:prstGeom>
            <a:noFill/>
            <a:ln w="9525">
              <a:noFill/>
              <a:miter lim="800000"/>
              <a:headEnd/>
              <a:tailEnd/>
            </a:ln>
          </p:spPr>
          <p:txBody>
            <a:bodyPr wrap="none">
              <a:spAutoFit/>
            </a:bodyPr>
            <a:lstStyle/>
            <a:p>
              <a:r>
                <a:rPr lang="pt-PT" sz="1800">
                  <a:solidFill>
                    <a:schemeClr val="tx1"/>
                  </a:solidFill>
                  <a:latin typeface="Arial" pitchFamily="34" charset="0"/>
                </a:rPr>
                <a:t>Chá oolong</a:t>
              </a:r>
            </a:p>
          </p:txBody>
        </p:sp>
        <p:sp>
          <p:nvSpPr>
            <p:cNvPr id="63500" name="Rectangle 17"/>
            <p:cNvSpPr>
              <a:spLocks noChangeArrowheads="1"/>
            </p:cNvSpPr>
            <p:nvPr/>
          </p:nvSpPr>
          <p:spPr bwMode="auto">
            <a:xfrm>
              <a:off x="1655" y="2432"/>
              <a:ext cx="182" cy="136"/>
            </a:xfrm>
            <a:prstGeom prst="rect">
              <a:avLst/>
            </a:prstGeom>
            <a:solidFill>
              <a:srgbClr val="94CA70"/>
            </a:solidFill>
            <a:ln w="9525">
              <a:noFill/>
              <a:miter lim="800000"/>
              <a:headEnd/>
              <a:tailEnd/>
            </a:ln>
          </p:spPr>
          <p:txBody>
            <a:bodyPr wrap="none" anchor="ctr"/>
            <a:lstStyle/>
            <a:p>
              <a:endParaRPr lang="pt-PT"/>
            </a:p>
          </p:txBody>
        </p:sp>
      </p:grpSp>
      <p:sp>
        <p:nvSpPr>
          <p:cNvPr id="63494" name="Rectangle 18"/>
          <p:cNvSpPr>
            <a:spLocks noChangeArrowheads="1"/>
          </p:cNvSpPr>
          <p:nvPr/>
        </p:nvSpPr>
        <p:spPr bwMode="auto">
          <a:xfrm>
            <a:off x="457200" y="4572000"/>
            <a:ext cx="1600200" cy="363538"/>
          </a:xfrm>
          <a:prstGeom prst="rect">
            <a:avLst/>
          </a:prstGeom>
          <a:noFill/>
          <a:ln w="12700" algn="ctr">
            <a:noFill/>
            <a:miter lim="800000"/>
            <a:headEnd/>
            <a:tailEnd/>
          </a:ln>
        </p:spPr>
        <p:txBody>
          <a:bodyPr lIns="90488" tIns="44450" rIns="90488" bIns="44450">
            <a:spAutoFit/>
          </a:bodyPr>
          <a:lstStyle/>
          <a:p>
            <a:pPr>
              <a:spcBef>
                <a:spcPct val="60000"/>
              </a:spcBef>
              <a:spcAft>
                <a:spcPct val="45000"/>
              </a:spcAft>
            </a:pPr>
            <a:r>
              <a:rPr lang="pt-PT" sz="1800">
                <a:solidFill>
                  <a:schemeClr val="tx1"/>
                </a:solidFill>
                <a:latin typeface="Arial" pitchFamily="34" charset="0"/>
              </a:rPr>
              <a:t>Chá pur-erh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osição da Data 1"/>
          <p:cNvSpPr>
            <a:spLocks noGrp="1"/>
          </p:cNvSpPr>
          <p:nvPr>
            <p:ph type="dt" sz="quarter" idx="10"/>
          </p:nvPr>
        </p:nvSpPr>
        <p:spPr/>
        <p:txBody>
          <a:bodyPr/>
          <a:lstStyle/>
          <a:p>
            <a:pPr>
              <a:defRPr/>
            </a:pPr>
            <a:fld id="{FBBA5F49-E130-4864-BA62-F6BDB3DD0664}" type="datetime1">
              <a:rPr lang="pt-PT"/>
              <a:pPr>
                <a:defRPr/>
              </a:pPr>
              <a:t>11-04-2017</a:t>
            </a:fld>
            <a:endParaRPr lang="pt-PT"/>
          </a:p>
        </p:txBody>
      </p:sp>
      <p:sp>
        <p:nvSpPr>
          <p:cNvPr id="7" name="Marcador de Posição do Rodapé 2"/>
          <p:cNvSpPr>
            <a:spLocks noGrp="1"/>
          </p:cNvSpPr>
          <p:nvPr>
            <p:ph type="ftr" sz="quarter" idx="11"/>
          </p:nvPr>
        </p:nvSpPr>
        <p:spPr/>
        <p:txBody>
          <a:bodyPr/>
          <a:lstStyle/>
          <a:p>
            <a:pPr>
              <a:defRPr/>
            </a:pPr>
            <a:r>
              <a:rPr lang="pt-PT"/>
              <a:t>Tecnologia Alimentar I -INDÚSTRIA DOS  ESTIMULANTES                                                                         M. Helena Guimarães de Almeida / Instituto Superior de Agronomia </a:t>
            </a:r>
          </a:p>
        </p:txBody>
      </p:sp>
      <p:sp>
        <p:nvSpPr>
          <p:cNvPr id="8" name="Marcador de Posição do Número do Diapositivo 3"/>
          <p:cNvSpPr>
            <a:spLocks noGrp="1"/>
          </p:cNvSpPr>
          <p:nvPr>
            <p:ph type="sldNum" sz="quarter" idx="12"/>
          </p:nvPr>
        </p:nvSpPr>
        <p:spPr/>
        <p:txBody>
          <a:bodyPr/>
          <a:lstStyle/>
          <a:p>
            <a:pPr>
              <a:defRPr/>
            </a:pPr>
            <a:fld id="{576B7FA3-7A12-4D90-97DF-1F21841694CA}" type="slidenum">
              <a:rPr lang="pt-PT"/>
              <a:pPr>
                <a:defRPr/>
              </a:pPr>
              <a:t>58</a:t>
            </a:fld>
            <a:endParaRPr lang="pt-PT"/>
          </a:p>
        </p:txBody>
      </p:sp>
      <p:pic>
        <p:nvPicPr>
          <p:cNvPr id="64517" name="Picture 2" descr="white_sampler"/>
          <p:cNvPicPr>
            <a:picLocks noChangeAspect="1" noChangeArrowheads="1"/>
          </p:cNvPicPr>
          <p:nvPr/>
        </p:nvPicPr>
        <p:blipFill>
          <a:blip r:embed="rId2" cstate="print"/>
          <a:srcRect/>
          <a:stretch>
            <a:fillRect/>
          </a:stretch>
        </p:blipFill>
        <p:spPr bwMode="auto">
          <a:xfrm>
            <a:off x="4800600" y="3048000"/>
            <a:ext cx="3810000" cy="3810000"/>
          </a:xfrm>
          <a:prstGeom prst="rect">
            <a:avLst/>
          </a:prstGeom>
          <a:noFill/>
          <a:ln w="9525">
            <a:noFill/>
            <a:miter lim="800000"/>
            <a:headEnd/>
            <a:tailEnd/>
          </a:ln>
        </p:spPr>
      </p:pic>
      <p:pic>
        <p:nvPicPr>
          <p:cNvPr id="64518" name="Picture 3" descr="ZW80-@DFL-dry+leaf+image"/>
          <p:cNvPicPr>
            <a:picLocks noChangeAspect="1" noChangeArrowheads="1"/>
          </p:cNvPicPr>
          <p:nvPr/>
        </p:nvPicPr>
        <p:blipFill>
          <a:blip r:embed="rId3" cstate="print"/>
          <a:srcRect/>
          <a:stretch>
            <a:fillRect/>
          </a:stretch>
        </p:blipFill>
        <p:spPr bwMode="auto">
          <a:xfrm>
            <a:off x="5791200" y="304800"/>
            <a:ext cx="2667000" cy="2667000"/>
          </a:xfrm>
          <a:prstGeom prst="rect">
            <a:avLst/>
          </a:prstGeom>
          <a:noFill/>
          <a:ln w="9525">
            <a:noFill/>
            <a:miter lim="800000"/>
            <a:headEnd/>
            <a:tailEnd/>
          </a:ln>
        </p:spPr>
      </p:pic>
      <p:pic>
        <p:nvPicPr>
          <p:cNvPr id="64519" name="Picture 4" descr="ZW80-@ZOM-CLOSEUP+OF+DRY+LEAF"/>
          <p:cNvPicPr>
            <a:picLocks noChangeAspect="1" noChangeArrowheads="1"/>
          </p:cNvPicPr>
          <p:nvPr/>
        </p:nvPicPr>
        <p:blipFill>
          <a:blip r:embed="rId4" cstate="print"/>
          <a:srcRect/>
          <a:stretch>
            <a:fillRect/>
          </a:stretch>
        </p:blipFill>
        <p:spPr bwMode="auto">
          <a:xfrm>
            <a:off x="1066800" y="3886200"/>
            <a:ext cx="2743200" cy="2743200"/>
          </a:xfrm>
          <a:prstGeom prst="rect">
            <a:avLst/>
          </a:prstGeom>
          <a:noFill/>
          <a:ln w="9525">
            <a:noFill/>
            <a:miter lim="800000"/>
            <a:headEnd/>
            <a:tailEnd/>
          </a:ln>
        </p:spPr>
      </p:pic>
      <p:pic>
        <p:nvPicPr>
          <p:cNvPr id="64520" name="Picture 5" descr="whiteteas_blog"/>
          <p:cNvPicPr>
            <a:picLocks noChangeAspect="1" noChangeArrowheads="1"/>
          </p:cNvPicPr>
          <p:nvPr/>
        </p:nvPicPr>
        <p:blipFill>
          <a:blip r:embed="rId5" cstate="print"/>
          <a:srcRect/>
          <a:stretch>
            <a:fillRect/>
          </a:stretch>
        </p:blipFill>
        <p:spPr bwMode="auto">
          <a:xfrm>
            <a:off x="533400" y="28575"/>
            <a:ext cx="4267200" cy="3808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Posição da Data 5"/>
          <p:cNvSpPr>
            <a:spLocks noGrp="1"/>
          </p:cNvSpPr>
          <p:nvPr>
            <p:ph type="dt" sz="quarter" idx="10"/>
          </p:nvPr>
        </p:nvSpPr>
        <p:spPr/>
        <p:txBody>
          <a:bodyPr/>
          <a:lstStyle/>
          <a:p>
            <a:pPr>
              <a:defRPr/>
            </a:pPr>
            <a:fld id="{593DDE49-3277-4385-9C89-41FF3376FB93}" type="datetime1">
              <a:rPr lang="pt-PT"/>
              <a:pPr>
                <a:defRPr/>
              </a:pPr>
              <a:t>11-04-2017</a:t>
            </a:fld>
            <a:endParaRPr lang="pt-PT"/>
          </a:p>
        </p:txBody>
      </p:sp>
      <p:sp>
        <p:nvSpPr>
          <p:cNvPr id="9" name="Marcador de Posição do Número do Diapositivo 7"/>
          <p:cNvSpPr>
            <a:spLocks noGrp="1"/>
          </p:cNvSpPr>
          <p:nvPr>
            <p:ph type="sldNum" sz="quarter" idx="12"/>
          </p:nvPr>
        </p:nvSpPr>
        <p:spPr/>
        <p:txBody>
          <a:bodyPr/>
          <a:lstStyle/>
          <a:p>
            <a:pPr>
              <a:defRPr/>
            </a:pPr>
            <a:fld id="{CAD9519A-215C-4F39-B255-52D0217017C8}" type="slidenum">
              <a:rPr lang="pt-PT"/>
              <a:pPr>
                <a:defRPr/>
              </a:pPr>
              <a:t>59</a:t>
            </a:fld>
            <a:endParaRPr lang="pt-PT"/>
          </a:p>
        </p:txBody>
      </p:sp>
      <p:pic>
        <p:nvPicPr>
          <p:cNvPr id="65540" name="Picture 2" descr="puerhteas"/>
          <p:cNvPicPr>
            <a:picLocks noGrp="1" noChangeAspect="1" noChangeArrowheads="1"/>
          </p:cNvPicPr>
          <p:nvPr>
            <p:ph sz="half" idx="1"/>
          </p:nvPr>
        </p:nvPicPr>
        <p:blipFill>
          <a:blip r:embed="rId2" cstate="print"/>
          <a:srcRect/>
          <a:stretch>
            <a:fillRect/>
          </a:stretch>
        </p:blipFill>
        <p:spPr>
          <a:xfrm>
            <a:off x="647700" y="1490663"/>
            <a:ext cx="5295900" cy="3622675"/>
          </a:xfrm>
        </p:spPr>
      </p:pic>
      <p:pic>
        <p:nvPicPr>
          <p:cNvPr id="65541" name="Picture 3" descr="Teas-Pu-Erh"/>
          <p:cNvPicPr>
            <a:picLocks noGrp="1" noChangeAspect="1" noChangeArrowheads="1"/>
          </p:cNvPicPr>
          <p:nvPr>
            <p:ph sz="quarter" idx="2"/>
          </p:nvPr>
        </p:nvPicPr>
        <p:blipFill>
          <a:blip r:embed="rId3" cstate="print"/>
          <a:srcRect/>
          <a:stretch>
            <a:fillRect/>
          </a:stretch>
        </p:blipFill>
        <p:spPr>
          <a:xfrm>
            <a:off x="6096000" y="1130300"/>
            <a:ext cx="2133600" cy="2133600"/>
          </a:xfrm>
        </p:spPr>
      </p:pic>
      <p:pic>
        <p:nvPicPr>
          <p:cNvPr id="65542" name="Picture 4" descr="omtt_puerh_touca"/>
          <p:cNvPicPr>
            <a:picLocks noGrp="1" noChangeAspect="1" noChangeArrowheads="1"/>
          </p:cNvPicPr>
          <p:nvPr>
            <p:ph sz="quarter" idx="3"/>
          </p:nvPr>
        </p:nvPicPr>
        <p:blipFill>
          <a:blip r:embed="rId4" cstate="print"/>
          <a:srcRect/>
          <a:stretch>
            <a:fillRect/>
          </a:stretch>
        </p:blipFill>
        <p:spPr>
          <a:xfrm>
            <a:off x="6443663" y="4129088"/>
            <a:ext cx="1798637" cy="1292225"/>
          </a:xfrm>
        </p:spPr>
      </p:pic>
      <p:sp>
        <p:nvSpPr>
          <p:cNvPr id="65543" name="Rectangle 5"/>
          <p:cNvSpPr>
            <a:spLocks noChangeArrowheads="1"/>
          </p:cNvSpPr>
          <p:nvPr/>
        </p:nvSpPr>
        <p:spPr bwMode="auto">
          <a:xfrm>
            <a:off x="2209800" y="533400"/>
            <a:ext cx="2514600" cy="454025"/>
          </a:xfrm>
          <a:prstGeom prst="rect">
            <a:avLst/>
          </a:prstGeom>
          <a:noFill/>
          <a:ln w="12700" algn="ctr">
            <a:noFill/>
            <a:miter lim="800000"/>
            <a:headEnd/>
            <a:tailEnd/>
          </a:ln>
        </p:spPr>
        <p:txBody>
          <a:bodyPr lIns="90488" tIns="44450" rIns="90488" bIns="44450">
            <a:spAutoFit/>
          </a:bodyPr>
          <a:lstStyle/>
          <a:p>
            <a:pPr>
              <a:spcBef>
                <a:spcPct val="60000"/>
              </a:spcBef>
              <a:spcAft>
                <a:spcPct val="45000"/>
              </a:spcAft>
            </a:pPr>
            <a:r>
              <a:rPr lang="pt-PT" sz="2400">
                <a:solidFill>
                  <a:srgbClr val="669900"/>
                </a:solidFill>
                <a:latin typeface="Arial" pitchFamily="34" charset="0"/>
              </a:rPr>
              <a:t>Chá pur-erh</a:t>
            </a:r>
          </a:p>
        </p:txBody>
      </p:sp>
      <p:sp>
        <p:nvSpPr>
          <p:cNvPr id="65544" name="AutoShape 6">
            <a:hlinkClick r:id="rId5" action="ppaction://hlinksldjump" highlightClick="1"/>
          </p:cNvPr>
          <p:cNvSpPr>
            <a:spLocks noChangeArrowheads="1"/>
          </p:cNvSpPr>
          <p:nvPr/>
        </p:nvSpPr>
        <p:spPr bwMode="auto">
          <a:xfrm>
            <a:off x="8305800" y="5867400"/>
            <a:ext cx="585788" cy="228600"/>
          </a:xfrm>
          <a:prstGeom prst="actionButtonBackPrevious">
            <a:avLst/>
          </a:prstGeom>
          <a:solidFill>
            <a:schemeClr val="bg1">
              <a:alpha val="0"/>
            </a:schemeClr>
          </a:solidFill>
          <a:ln w="12700">
            <a:solidFill>
              <a:schemeClr val="folHlink"/>
            </a:solidFill>
            <a:miter lim="800000"/>
            <a:headEnd/>
            <a:tailEnd/>
          </a:ln>
        </p:spPr>
        <p:txBody>
          <a:bodyPr wrap="none" lIns="90488" tIns="44450" rIns="90488" bIns="44450" anchor="ctr"/>
          <a:lstStyle/>
          <a:p>
            <a:endParaRPr lang="pt-PT"/>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figure_wrr05_ch4_fig4-4"/>
          <p:cNvPicPr>
            <a:picLocks noChangeAspect="1" noChangeArrowheads="1"/>
          </p:cNvPicPr>
          <p:nvPr/>
        </p:nvPicPr>
        <p:blipFill>
          <a:blip r:embed="rId2" cstate="print"/>
          <a:srcRect/>
          <a:stretch>
            <a:fillRect/>
          </a:stretch>
        </p:blipFill>
        <p:spPr bwMode="auto">
          <a:xfrm>
            <a:off x="2295525" y="476250"/>
            <a:ext cx="4498975" cy="5976938"/>
          </a:xfrm>
          <a:prstGeom prst="rect">
            <a:avLst/>
          </a:prstGeom>
          <a:noFill/>
          <a:ln w="9525">
            <a:noFill/>
            <a:miter lim="800000"/>
            <a:headEnd/>
            <a:tailEnd/>
          </a:ln>
        </p:spPr>
      </p:pic>
      <p:sp>
        <p:nvSpPr>
          <p:cNvPr id="16387" name="Rectangle 6"/>
          <p:cNvSpPr>
            <a:spLocks noChangeArrowheads="1"/>
          </p:cNvSpPr>
          <p:nvPr/>
        </p:nvSpPr>
        <p:spPr bwMode="auto">
          <a:xfrm>
            <a:off x="2339975" y="6583363"/>
            <a:ext cx="4970463" cy="274637"/>
          </a:xfrm>
          <a:prstGeom prst="rect">
            <a:avLst/>
          </a:prstGeom>
          <a:noFill/>
          <a:ln w="9525">
            <a:noFill/>
            <a:miter lim="800000"/>
            <a:headEnd/>
            <a:tailEnd/>
          </a:ln>
        </p:spPr>
        <p:txBody>
          <a:bodyPr wrap="none">
            <a:spAutoFit/>
          </a:bodyPr>
          <a:lstStyle/>
          <a:p>
            <a:r>
              <a:rPr lang="pt-PT" sz="1200">
                <a:solidFill>
                  <a:schemeClr val="tx1"/>
                </a:solidFill>
              </a:rPr>
              <a:t>http://www.wri.org/biodiv/pubs_content_text.cfm?ContentID=3855</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frutos 2"/>
          <p:cNvPicPr>
            <a:picLocks noChangeAspect="1" noChangeArrowheads="1"/>
          </p:cNvPicPr>
          <p:nvPr/>
        </p:nvPicPr>
        <p:blipFill>
          <a:blip r:embed="rId2" cstate="print"/>
          <a:srcRect/>
          <a:stretch>
            <a:fillRect/>
          </a:stretch>
        </p:blipFill>
        <p:spPr bwMode="auto">
          <a:xfrm>
            <a:off x="0" y="1524000"/>
            <a:ext cx="9144000" cy="5334000"/>
          </a:xfrm>
          <a:prstGeom prst="rect">
            <a:avLst/>
          </a:prstGeom>
          <a:noFill/>
          <a:ln w="9525">
            <a:noFill/>
            <a:miter lim="800000"/>
            <a:headEnd/>
            <a:tailEnd/>
          </a:ln>
        </p:spPr>
      </p:pic>
      <p:pic>
        <p:nvPicPr>
          <p:cNvPr id="21510" name="Picture 6" descr="tour2"/>
          <p:cNvPicPr>
            <a:picLocks noChangeAspect="1" noChangeArrowheads="1"/>
          </p:cNvPicPr>
          <p:nvPr/>
        </p:nvPicPr>
        <p:blipFill>
          <a:blip r:embed="rId3" cstate="print"/>
          <a:srcRect/>
          <a:stretch>
            <a:fillRect/>
          </a:stretch>
        </p:blipFill>
        <p:spPr bwMode="auto">
          <a:xfrm>
            <a:off x="5410200" y="0"/>
            <a:ext cx="3733800" cy="2757488"/>
          </a:xfrm>
          <a:prstGeom prst="rect">
            <a:avLst/>
          </a:prstGeom>
          <a:noFill/>
          <a:ln w="9525">
            <a:noFill/>
            <a:miter lim="800000"/>
            <a:headEnd/>
            <a:tailEnd/>
          </a:ln>
        </p:spPr>
      </p:pic>
      <p:sp>
        <p:nvSpPr>
          <p:cNvPr id="21511" name="Text Box 7"/>
          <p:cNvSpPr txBox="1">
            <a:spLocks noChangeArrowheads="1"/>
          </p:cNvSpPr>
          <p:nvPr/>
        </p:nvSpPr>
        <p:spPr bwMode="auto">
          <a:xfrm>
            <a:off x="1828800" y="304800"/>
            <a:ext cx="2286000" cy="1006475"/>
          </a:xfrm>
          <a:prstGeom prst="rect">
            <a:avLst/>
          </a:prstGeom>
          <a:noFill/>
          <a:ln w="9525">
            <a:noFill/>
            <a:miter lim="800000"/>
            <a:headEnd/>
            <a:tailEnd/>
          </a:ln>
          <a:effectLst/>
        </p:spPr>
        <p:txBody>
          <a:bodyPr>
            <a:spAutoFit/>
          </a:bodyPr>
          <a:lstStyle/>
          <a:p>
            <a:pPr eaLnBrk="0" hangingPunct="0">
              <a:defRPr/>
            </a:pPr>
            <a:r>
              <a:rPr lang="pt-PT" sz="6000" dirty="0">
                <a:solidFill>
                  <a:srgbClr val="FFFF00"/>
                </a:solidFill>
                <a:effectLst>
                  <a:outerShdw blurRad="38100" dist="38100" dir="2700000" algn="tl">
                    <a:srgbClr val="000000"/>
                  </a:outerShdw>
                </a:effectLst>
                <a:cs typeface="+mn-cs"/>
              </a:rPr>
              <a:t>CAFÉ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additive="base">
                                        <p:cTn id="7" dur="500" fill="hold"/>
                                        <p:tgtEl>
                                          <p:spTgt spid="21508"/>
                                        </p:tgtEl>
                                        <p:attrNameLst>
                                          <p:attrName>ppt_x</p:attrName>
                                        </p:attrNameLst>
                                      </p:cBhvr>
                                      <p:tavLst>
                                        <p:tav tm="0">
                                          <p:val>
                                            <p:strVal val="0-#ppt_w/2"/>
                                          </p:val>
                                        </p:tav>
                                        <p:tav tm="100000">
                                          <p:val>
                                            <p:strVal val="#ppt_x"/>
                                          </p:val>
                                        </p:tav>
                                      </p:tavLst>
                                    </p:anim>
                                    <p:anim calcmode="lin" valueType="num">
                                      <p:cBhvr additive="base">
                                        <p:cTn id="8" dur="500" fill="hold"/>
                                        <p:tgtEl>
                                          <p:spTgt spid="2150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1510"/>
                                        </p:tgtEl>
                                        <p:attrNameLst>
                                          <p:attrName>style.visibility</p:attrName>
                                        </p:attrNameLst>
                                      </p:cBhvr>
                                      <p:to>
                                        <p:strVal val="visible"/>
                                      </p:to>
                                    </p:set>
                                    <p:anim calcmode="lin" valueType="num">
                                      <p:cBhvr additive="base">
                                        <p:cTn id="13" dur="500" fill="hold"/>
                                        <p:tgtEl>
                                          <p:spTgt spid="21510"/>
                                        </p:tgtEl>
                                        <p:attrNameLst>
                                          <p:attrName>ppt_x</p:attrName>
                                        </p:attrNameLst>
                                      </p:cBhvr>
                                      <p:tavLst>
                                        <p:tav tm="0">
                                          <p:val>
                                            <p:strVal val="0-#ppt_w/2"/>
                                          </p:val>
                                        </p:tav>
                                        <p:tav tm="100000">
                                          <p:val>
                                            <p:strVal val="#ppt_x"/>
                                          </p:val>
                                        </p:tav>
                                      </p:tavLst>
                                    </p:anim>
                                    <p:anim calcmode="lin" valueType="num">
                                      <p:cBhvr additive="base">
                                        <p:cTn id="14" dur="500" fill="hold"/>
                                        <p:tgtEl>
                                          <p:spTgt spid="215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0" nodeType="clickEffect">
                                  <p:stCondLst>
                                    <p:cond delay="0"/>
                                  </p:stCondLst>
                                  <p:childTnLst>
                                    <p:set>
                                      <p:cBhvr>
                                        <p:cTn id="18" dur="1" fill="hold">
                                          <p:stCondLst>
                                            <p:cond delay="0"/>
                                          </p:stCondLst>
                                        </p:cTn>
                                        <p:tgtEl>
                                          <p:spTgt spid="21511"/>
                                        </p:tgtEl>
                                        <p:attrNameLst>
                                          <p:attrName>style.visibility</p:attrName>
                                        </p:attrNameLst>
                                      </p:cBhvr>
                                      <p:to>
                                        <p:strVal val="visible"/>
                                      </p:to>
                                    </p:set>
                                    <p:anim calcmode="lin" valueType="num">
                                      <p:cBhvr>
                                        <p:cTn id="19" dur="500" fill="hold"/>
                                        <p:tgtEl>
                                          <p:spTgt spid="21511"/>
                                        </p:tgtEl>
                                        <p:attrNameLst>
                                          <p:attrName>ppt_w</p:attrName>
                                        </p:attrNameLst>
                                      </p:cBhvr>
                                      <p:tavLst>
                                        <p:tav tm="0">
                                          <p:val>
                                            <p:strVal val="4*#ppt_w"/>
                                          </p:val>
                                        </p:tav>
                                        <p:tav tm="100000">
                                          <p:val>
                                            <p:strVal val="#ppt_w"/>
                                          </p:val>
                                        </p:tav>
                                      </p:tavLst>
                                    </p:anim>
                                    <p:anim calcmode="lin" valueType="num">
                                      <p:cBhvr>
                                        <p:cTn id="20" dur="500" fill="hold"/>
                                        <p:tgtEl>
                                          <p:spTgt spid="215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lavoura"/>
          <p:cNvPicPr>
            <a:picLocks noChangeAspect="1" noChangeArrowheads="1"/>
          </p:cNvPicPr>
          <p:nvPr/>
        </p:nvPicPr>
        <p:blipFill>
          <a:blip r:embed="rId2" cstate="print"/>
          <a:srcRect/>
          <a:stretch>
            <a:fillRect/>
          </a:stretch>
        </p:blipFill>
        <p:spPr bwMode="auto">
          <a:xfrm>
            <a:off x="1284288" y="0"/>
            <a:ext cx="65754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5" descr="colheita"/>
          <p:cNvPicPr>
            <a:picLocks noChangeAspect="1" noChangeArrowheads="1"/>
          </p:cNvPicPr>
          <p:nvPr/>
        </p:nvPicPr>
        <p:blipFill>
          <a:blip r:embed="rId2" cstate="print"/>
          <a:srcRect/>
          <a:stretch>
            <a:fillRect/>
          </a:stretch>
        </p:blipFill>
        <p:spPr bwMode="auto">
          <a:xfrm>
            <a:off x="0" y="393700"/>
            <a:ext cx="9144000" cy="6072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TERREIRO"/>
          <p:cNvPicPr>
            <a:picLocks noChangeAspect="1" noChangeArrowheads="1"/>
          </p:cNvPicPr>
          <p:nvPr/>
        </p:nvPicPr>
        <p:blipFill>
          <a:blip r:embed="rId2" cstate="print"/>
          <a:srcRect/>
          <a:stretch>
            <a:fillRect/>
          </a:stretch>
        </p:blipFill>
        <p:spPr bwMode="auto">
          <a:xfrm>
            <a:off x="762000" y="-3175"/>
            <a:ext cx="7620000" cy="686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descr="mãos com sementes"/>
          <p:cNvPicPr>
            <a:picLocks noChangeAspect="1" noChangeArrowheads="1"/>
          </p:cNvPicPr>
          <p:nvPr/>
        </p:nvPicPr>
        <p:blipFill>
          <a:blip r:embed="rId2" cstate="print"/>
          <a:srcRect/>
          <a:stretch>
            <a:fillRect/>
          </a:stretch>
        </p:blipFill>
        <p:spPr bwMode="auto">
          <a:xfrm>
            <a:off x="0" y="211138"/>
            <a:ext cx="9144000" cy="6432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descr="roasting"/>
          <p:cNvPicPr>
            <a:picLocks noChangeAspect="1" noChangeArrowheads="1"/>
          </p:cNvPicPr>
          <p:nvPr/>
        </p:nvPicPr>
        <p:blipFill>
          <a:blip r:embed="rId2" cstate="print"/>
          <a:srcRect/>
          <a:stretch>
            <a:fillRect/>
          </a:stretch>
        </p:blipFill>
        <p:spPr bwMode="auto">
          <a:xfrm>
            <a:off x="2239963" y="0"/>
            <a:ext cx="46640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5" descr="beans"/>
          <p:cNvPicPr>
            <a:picLocks noChangeAspect="1" noChangeArrowheads="1"/>
          </p:cNvPicPr>
          <p:nvPr/>
        </p:nvPicPr>
        <p:blipFill>
          <a:blip r:embed="rId2" cstate="print"/>
          <a:srcRect/>
          <a:stretch>
            <a:fillRect/>
          </a:stretch>
        </p:blipFill>
        <p:spPr bwMode="auto">
          <a:xfrm>
            <a:off x="3048000" y="4546600"/>
            <a:ext cx="6096000" cy="2311400"/>
          </a:xfrm>
          <a:prstGeom prst="rect">
            <a:avLst/>
          </a:prstGeom>
          <a:noFill/>
          <a:ln w="9525">
            <a:noFill/>
            <a:miter lim="800000"/>
            <a:headEnd/>
            <a:tailEnd/>
          </a:ln>
        </p:spPr>
      </p:pic>
      <p:pic>
        <p:nvPicPr>
          <p:cNvPr id="72707" name="Picture 6" descr="sementes em cestas"/>
          <p:cNvPicPr>
            <a:picLocks noChangeAspect="1" noChangeArrowheads="1"/>
          </p:cNvPicPr>
          <p:nvPr/>
        </p:nvPicPr>
        <p:blipFill>
          <a:blip r:embed="rId3" cstate="print"/>
          <a:srcRect/>
          <a:stretch>
            <a:fillRect/>
          </a:stretch>
        </p:blipFill>
        <p:spPr bwMode="auto">
          <a:xfrm>
            <a:off x="0" y="7938"/>
            <a:ext cx="5715000" cy="4603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osição da Data 1"/>
          <p:cNvSpPr>
            <a:spLocks noGrp="1"/>
          </p:cNvSpPr>
          <p:nvPr>
            <p:ph type="dt" sz="quarter" idx="10"/>
          </p:nvPr>
        </p:nvSpPr>
        <p:spPr/>
        <p:txBody>
          <a:bodyPr/>
          <a:lstStyle/>
          <a:p>
            <a:pPr>
              <a:defRPr/>
            </a:pPr>
            <a:fld id="{EB70F3C4-ADAD-47F3-A334-37AE6BBD8F67}" type="datetime1">
              <a:rPr lang="pt-PT"/>
              <a:pPr>
                <a:defRPr/>
              </a:pPr>
              <a:t>11-04-2017</a:t>
            </a:fld>
            <a:endParaRPr lang="pt-PT"/>
          </a:p>
        </p:txBody>
      </p:sp>
      <p:sp>
        <p:nvSpPr>
          <p:cNvPr id="8" name="Marcador de Posição do Número do Diapositivo 3"/>
          <p:cNvSpPr>
            <a:spLocks noGrp="1"/>
          </p:cNvSpPr>
          <p:nvPr>
            <p:ph type="sldNum" sz="quarter" idx="12"/>
          </p:nvPr>
        </p:nvSpPr>
        <p:spPr/>
        <p:txBody>
          <a:bodyPr/>
          <a:lstStyle/>
          <a:p>
            <a:pPr>
              <a:defRPr/>
            </a:pPr>
            <a:fld id="{7CCA1EC6-397C-43E4-A4E1-BB01CB7EF05D}" type="slidenum">
              <a:rPr lang="pt-PT"/>
              <a:pPr>
                <a:defRPr/>
              </a:pPr>
              <a:t>67</a:t>
            </a:fld>
            <a:endParaRPr lang="pt-PT"/>
          </a:p>
        </p:txBody>
      </p:sp>
      <p:graphicFrame>
        <p:nvGraphicFramePr>
          <p:cNvPr id="6146" name="Object 2"/>
          <p:cNvGraphicFramePr>
            <a:graphicFrameLocks noChangeAspect="1"/>
          </p:cNvGraphicFramePr>
          <p:nvPr/>
        </p:nvGraphicFramePr>
        <p:xfrm>
          <a:off x="539750" y="404813"/>
          <a:ext cx="3717925" cy="5111750"/>
        </p:xfrm>
        <a:graphic>
          <a:graphicData uri="http://schemas.openxmlformats.org/presentationml/2006/ole">
            <p:oleObj spid="_x0000_s6146" name="Photo Editor Photo" r:id="rId3" imgW="1905266" imgH="2619048" progId="">
              <p:embed/>
            </p:oleObj>
          </a:graphicData>
        </a:graphic>
      </p:graphicFrame>
      <p:graphicFrame>
        <p:nvGraphicFramePr>
          <p:cNvPr id="6147" name="Object 3"/>
          <p:cNvGraphicFramePr>
            <a:graphicFrameLocks noChangeAspect="1"/>
          </p:cNvGraphicFramePr>
          <p:nvPr/>
        </p:nvGraphicFramePr>
        <p:xfrm>
          <a:off x="4356100" y="2565400"/>
          <a:ext cx="4297363" cy="3576638"/>
        </p:xfrm>
        <a:graphic>
          <a:graphicData uri="http://schemas.openxmlformats.org/presentationml/2006/ole">
            <p:oleObj spid="_x0000_s6147" name="Photo Editor Photo" r:id="rId4" imgW="2381582" imgH="1980952" progId="">
              <p:embed/>
            </p:oleObj>
          </a:graphicData>
        </a:graphic>
      </p:graphicFrame>
      <p:sp>
        <p:nvSpPr>
          <p:cNvPr id="6150" name="Rectangle 6"/>
          <p:cNvSpPr>
            <a:spLocks noChangeArrowheads="1"/>
          </p:cNvSpPr>
          <p:nvPr/>
        </p:nvSpPr>
        <p:spPr bwMode="auto">
          <a:xfrm>
            <a:off x="5435600" y="1773238"/>
            <a:ext cx="1768475" cy="304800"/>
          </a:xfrm>
          <a:prstGeom prst="rect">
            <a:avLst/>
          </a:prstGeom>
          <a:noFill/>
          <a:ln w="9525">
            <a:noFill/>
            <a:miter lim="800000"/>
            <a:headEnd/>
            <a:tailEnd/>
          </a:ln>
        </p:spPr>
        <p:txBody>
          <a:bodyPr wrap="none">
            <a:spAutoFit/>
          </a:bodyPr>
          <a:lstStyle/>
          <a:p>
            <a:r>
              <a:rPr lang="pt-PT"/>
              <a:t>Ilex paraguayensis</a:t>
            </a:r>
          </a:p>
        </p:txBody>
      </p:sp>
      <p:sp>
        <p:nvSpPr>
          <p:cNvPr id="308231" name="Text Box 7"/>
          <p:cNvSpPr txBox="1">
            <a:spLocks noChangeArrowheads="1"/>
          </p:cNvSpPr>
          <p:nvPr/>
        </p:nvSpPr>
        <p:spPr bwMode="auto">
          <a:xfrm>
            <a:off x="4572000" y="549275"/>
            <a:ext cx="3887788" cy="762000"/>
          </a:xfrm>
          <a:prstGeom prst="rect">
            <a:avLst/>
          </a:prstGeom>
          <a:noFill/>
          <a:ln w="9525">
            <a:noFill/>
            <a:miter lim="800000"/>
            <a:headEnd/>
            <a:tailEnd/>
          </a:ln>
          <a:effectLst/>
        </p:spPr>
        <p:txBody>
          <a:bodyPr>
            <a:spAutoFit/>
          </a:bodyPr>
          <a:lstStyle/>
          <a:p>
            <a:pPr eaLnBrk="0" hangingPunct="0">
              <a:defRPr/>
            </a:pPr>
            <a:r>
              <a:rPr lang="pt-PT" sz="4400" dirty="0">
                <a:solidFill>
                  <a:srgbClr val="FFFF00"/>
                </a:solidFill>
                <a:effectLst>
                  <a:outerShdw blurRad="38100" dist="38100" dir="2700000" algn="tl">
                    <a:srgbClr val="C0C0C0"/>
                  </a:outerShdw>
                </a:effectLst>
                <a:cs typeface="+mn-cs"/>
              </a:rPr>
              <a:t>ERVA MATE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308231"/>
                                        </p:tgtEl>
                                        <p:attrNameLst>
                                          <p:attrName>style.visibility</p:attrName>
                                        </p:attrNameLst>
                                      </p:cBhvr>
                                      <p:to>
                                        <p:strVal val="visible"/>
                                      </p:to>
                                    </p:set>
                                    <p:anim calcmode="lin" valueType="num">
                                      <p:cBhvr>
                                        <p:cTn id="7" dur="500" fill="hold"/>
                                        <p:tgtEl>
                                          <p:spTgt spid="308231"/>
                                        </p:tgtEl>
                                        <p:attrNameLst>
                                          <p:attrName>ppt_w</p:attrName>
                                        </p:attrNameLst>
                                      </p:cBhvr>
                                      <p:tavLst>
                                        <p:tav tm="0">
                                          <p:val>
                                            <p:strVal val="4*#ppt_w"/>
                                          </p:val>
                                        </p:tav>
                                        <p:tav tm="100000">
                                          <p:val>
                                            <p:strVal val="#ppt_w"/>
                                          </p:val>
                                        </p:tav>
                                      </p:tavLst>
                                    </p:anim>
                                    <p:anim calcmode="lin" valueType="num">
                                      <p:cBhvr>
                                        <p:cTn id="8" dur="500" fill="hold"/>
                                        <p:tgtEl>
                                          <p:spTgt spid="30823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31"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a Data 1"/>
          <p:cNvSpPr>
            <a:spLocks noGrp="1"/>
          </p:cNvSpPr>
          <p:nvPr>
            <p:ph type="dt" sz="quarter" idx="10"/>
          </p:nvPr>
        </p:nvSpPr>
        <p:spPr/>
        <p:txBody>
          <a:bodyPr/>
          <a:lstStyle/>
          <a:p>
            <a:pPr>
              <a:defRPr/>
            </a:pPr>
            <a:fld id="{0B0BACCB-D5AB-4381-8327-E33B38E949F9}" type="datetime1">
              <a:rPr lang="pt-PT"/>
              <a:pPr>
                <a:defRPr/>
              </a:pPr>
              <a:t>11-04-2017</a:t>
            </a:fld>
            <a:endParaRPr lang="pt-PT"/>
          </a:p>
        </p:txBody>
      </p:sp>
      <p:sp>
        <p:nvSpPr>
          <p:cNvPr id="6" name="Marcador de Posição do Número do Diapositivo 3"/>
          <p:cNvSpPr>
            <a:spLocks noGrp="1"/>
          </p:cNvSpPr>
          <p:nvPr>
            <p:ph type="sldNum" sz="quarter" idx="12"/>
          </p:nvPr>
        </p:nvSpPr>
        <p:spPr/>
        <p:txBody>
          <a:bodyPr/>
          <a:lstStyle/>
          <a:p>
            <a:pPr>
              <a:defRPr/>
            </a:pPr>
            <a:fld id="{925D196A-089E-4C63-8AC0-C8409D286E83}" type="slidenum">
              <a:rPr lang="pt-PT"/>
              <a:pPr>
                <a:defRPr/>
              </a:pPr>
              <a:t>68</a:t>
            </a:fld>
            <a:endParaRPr lang="pt-PT"/>
          </a:p>
        </p:txBody>
      </p:sp>
      <p:pic>
        <p:nvPicPr>
          <p:cNvPr id="73732" name="Picture 4" descr="ilex_paraguayensis"/>
          <p:cNvPicPr>
            <a:picLocks noChangeAspect="1" noChangeArrowheads="1"/>
          </p:cNvPicPr>
          <p:nvPr/>
        </p:nvPicPr>
        <p:blipFill>
          <a:blip r:embed="rId2" cstate="print"/>
          <a:srcRect/>
          <a:stretch>
            <a:fillRect/>
          </a:stretch>
        </p:blipFill>
        <p:spPr bwMode="auto">
          <a:xfrm>
            <a:off x="827088" y="333375"/>
            <a:ext cx="3578225" cy="5464175"/>
          </a:xfrm>
          <a:prstGeom prst="rect">
            <a:avLst/>
          </a:prstGeom>
          <a:noFill/>
          <a:ln w="9525">
            <a:noFill/>
            <a:miter lim="800000"/>
            <a:headEnd/>
            <a:tailEnd/>
          </a:ln>
        </p:spPr>
      </p:pic>
      <p:sp>
        <p:nvSpPr>
          <p:cNvPr id="73733" name="Rectangle 5"/>
          <p:cNvSpPr>
            <a:spLocks noChangeArrowheads="1"/>
          </p:cNvSpPr>
          <p:nvPr/>
        </p:nvSpPr>
        <p:spPr bwMode="auto">
          <a:xfrm>
            <a:off x="755650" y="5876925"/>
            <a:ext cx="3041650" cy="274638"/>
          </a:xfrm>
          <a:prstGeom prst="rect">
            <a:avLst/>
          </a:prstGeom>
          <a:noFill/>
          <a:ln w="9525">
            <a:noFill/>
            <a:miter lim="800000"/>
            <a:headEnd/>
            <a:tailEnd/>
          </a:ln>
        </p:spPr>
        <p:txBody>
          <a:bodyPr wrap="none">
            <a:spAutoFit/>
          </a:bodyPr>
          <a:lstStyle/>
          <a:p>
            <a:r>
              <a:rPr lang="pt-PT" sz="1200"/>
              <a:t>http://www.shleha.cz/pic/slozeni/mate.html</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losexperimentales.files.wordpress.com/2010/07/preparacion_mate1.jpg"/>
          <p:cNvPicPr>
            <a:picLocks noChangeAspect="1" noChangeArrowheads="1"/>
          </p:cNvPicPr>
          <p:nvPr/>
        </p:nvPicPr>
        <p:blipFill>
          <a:blip r:embed="rId2" cstate="print"/>
          <a:srcRect/>
          <a:stretch>
            <a:fillRect/>
          </a:stretch>
        </p:blipFill>
        <p:spPr bwMode="auto">
          <a:xfrm>
            <a:off x="468313" y="476250"/>
            <a:ext cx="2838450" cy="5029200"/>
          </a:xfrm>
          <a:prstGeom prst="rect">
            <a:avLst/>
          </a:prstGeom>
          <a:noFill/>
          <a:ln w="9525">
            <a:noFill/>
            <a:miter lim="800000"/>
            <a:headEnd/>
            <a:tailEnd/>
          </a:ln>
        </p:spPr>
      </p:pic>
      <p:sp>
        <p:nvSpPr>
          <p:cNvPr id="74755" name="Rectângulo 2"/>
          <p:cNvSpPr>
            <a:spLocks noChangeArrowheads="1"/>
          </p:cNvSpPr>
          <p:nvPr/>
        </p:nvSpPr>
        <p:spPr bwMode="auto">
          <a:xfrm>
            <a:off x="1187450" y="5589588"/>
            <a:ext cx="6318250" cy="246062"/>
          </a:xfrm>
          <a:prstGeom prst="rect">
            <a:avLst/>
          </a:prstGeom>
          <a:noFill/>
          <a:ln w="9525">
            <a:noFill/>
            <a:miter lim="800000"/>
            <a:headEnd/>
            <a:tailEnd/>
          </a:ln>
        </p:spPr>
        <p:txBody>
          <a:bodyPr>
            <a:spAutoFit/>
          </a:bodyPr>
          <a:lstStyle/>
          <a:p>
            <a:r>
              <a:rPr lang="pt-PT" sz="1000"/>
              <a:t>http://losexperimentales.wordpress.com/2010/07/29/el-mate-placeres-sibaritas-ii/</a:t>
            </a:r>
          </a:p>
        </p:txBody>
      </p:sp>
      <p:pic>
        <p:nvPicPr>
          <p:cNvPr id="74756" name="Picture 4" descr="http://losexperimentales.files.wordpress.com/2010/07/mateypava.jpg"/>
          <p:cNvPicPr>
            <a:picLocks noChangeAspect="1" noChangeArrowheads="1"/>
          </p:cNvPicPr>
          <p:nvPr/>
        </p:nvPicPr>
        <p:blipFill>
          <a:blip r:embed="rId3" cstate="print"/>
          <a:srcRect/>
          <a:stretch>
            <a:fillRect/>
          </a:stretch>
        </p:blipFill>
        <p:spPr bwMode="auto">
          <a:xfrm>
            <a:off x="3635375" y="1557338"/>
            <a:ext cx="3381375" cy="3381375"/>
          </a:xfrm>
          <a:prstGeom prst="rect">
            <a:avLst/>
          </a:prstGeom>
          <a:noFill/>
          <a:ln w="9525">
            <a:noFill/>
            <a:miter lim="800000"/>
            <a:headEnd/>
            <a:tailEnd/>
          </a:ln>
        </p:spPr>
      </p:pic>
      <p:pic>
        <p:nvPicPr>
          <p:cNvPr id="74757" name="Picture 6" descr="C:\Users\maria helena\Documents\Aulas\aulas TECNOLOGIA DOS PRODUTOS TROPICAIS bolonha\201011\200910\Chimarrão (utensílio usado para beber chá mate) Carolina Camacho.jpg"/>
          <p:cNvPicPr>
            <a:picLocks noChangeAspect="1" noChangeArrowheads="1"/>
          </p:cNvPicPr>
          <p:nvPr/>
        </p:nvPicPr>
        <p:blipFill>
          <a:blip r:embed="rId4" cstate="print"/>
          <a:srcRect l="37405" r="33063"/>
          <a:stretch>
            <a:fillRect/>
          </a:stretch>
        </p:blipFill>
        <p:spPr bwMode="auto">
          <a:xfrm>
            <a:off x="7885113" y="620713"/>
            <a:ext cx="1079500" cy="4876800"/>
          </a:xfrm>
          <a:prstGeom prst="rect">
            <a:avLst/>
          </a:prstGeom>
          <a:noFill/>
          <a:ln w="9525">
            <a:noFill/>
            <a:miter lim="800000"/>
            <a:headEnd/>
            <a:tailEnd/>
          </a:ln>
        </p:spPr>
      </p:pic>
      <p:sp>
        <p:nvSpPr>
          <p:cNvPr id="74758" name="Rectângulo 5"/>
          <p:cNvSpPr>
            <a:spLocks noChangeArrowheads="1"/>
          </p:cNvSpPr>
          <p:nvPr/>
        </p:nvSpPr>
        <p:spPr bwMode="auto">
          <a:xfrm>
            <a:off x="4572000" y="260350"/>
            <a:ext cx="4572000" cy="523875"/>
          </a:xfrm>
          <a:prstGeom prst="rect">
            <a:avLst/>
          </a:prstGeom>
          <a:noFill/>
          <a:ln w="9525">
            <a:noFill/>
            <a:miter lim="800000"/>
            <a:headEnd/>
            <a:tailEnd/>
          </a:ln>
        </p:spPr>
        <p:txBody>
          <a:bodyPr>
            <a:spAutoFit/>
          </a:bodyPr>
          <a:lstStyle/>
          <a:p>
            <a:r>
              <a:rPr lang="pt-PT" sz="1400"/>
              <a:t>Chimarrão (utensílio usado para beber chá mate) </a:t>
            </a:r>
          </a:p>
          <a:p>
            <a:r>
              <a:rPr lang="pt-PT" sz="1400"/>
              <a:t>foto de: Carolina Camacho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http://ifmsauclm.files.wordpress.com/2009/10/comercio-justo.jpg"/>
          <p:cNvPicPr>
            <a:picLocks noChangeAspect="1" noChangeArrowheads="1"/>
          </p:cNvPicPr>
          <p:nvPr/>
        </p:nvPicPr>
        <p:blipFill>
          <a:blip r:embed="rId2" cstate="print"/>
          <a:srcRect/>
          <a:stretch>
            <a:fillRect/>
          </a:stretch>
        </p:blipFill>
        <p:spPr bwMode="auto">
          <a:xfrm>
            <a:off x="928688" y="1428750"/>
            <a:ext cx="7310437" cy="3281363"/>
          </a:xfrm>
          <a:prstGeom prst="rect">
            <a:avLst/>
          </a:prstGeom>
          <a:noFill/>
          <a:ln w="9525">
            <a:noFill/>
            <a:miter lim="800000"/>
            <a:headEnd/>
            <a:tailEnd/>
          </a:ln>
        </p:spPr>
      </p:pic>
      <p:sp>
        <p:nvSpPr>
          <p:cNvPr id="17411" name="Rectângulo 3"/>
          <p:cNvSpPr>
            <a:spLocks noChangeArrowheads="1"/>
          </p:cNvSpPr>
          <p:nvPr/>
        </p:nvSpPr>
        <p:spPr bwMode="auto">
          <a:xfrm>
            <a:off x="1143000" y="4786313"/>
            <a:ext cx="6357938" cy="276225"/>
          </a:xfrm>
          <a:prstGeom prst="rect">
            <a:avLst/>
          </a:prstGeom>
          <a:noFill/>
          <a:ln w="9525">
            <a:noFill/>
            <a:miter lim="800000"/>
            <a:headEnd/>
            <a:tailEnd/>
          </a:ln>
        </p:spPr>
        <p:txBody>
          <a:bodyPr>
            <a:spAutoFit/>
          </a:bodyPr>
          <a:lstStyle/>
          <a:p>
            <a:r>
              <a:rPr lang="pt-PT" sz="1200"/>
              <a:t>http://ifmsauclm.files.wordpress.com/2009/10/comercio-justo.jpg</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osição da Data 1"/>
          <p:cNvSpPr>
            <a:spLocks noGrp="1"/>
          </p:cNvSpPr>
          <p:nvPr>
            <p:ph type="dt" sz="quarter" idx="10"/>
          </p:nvPr>
        </p:nvSpPr>
        <p:spPr/>
        <p:txBody>
          <a:bodyPr/>
          <a:lstStyle/>
          <a:p>
            <a:pPr>
              <a:defRPr/>
            </a:pPr>
            <a:fld id="{1DD11BE6-4C07-4E5C-93C1-186DA83BE5BE}" type="datetime1">
              <a:rPr lang="pt-PT"/>
              <a:pPr>
                <a:defRPr/>
              </a:pPr>
              <a:t>11-04-2017</a:t>
            </a:fld>
            <a:endParaRPr lang="pt-PT"/>
          </a:p>
        </p:txBody>
      </p:sp>
      <p:sp>
        <p:nvSpPr>
          <p:cNvPr id="8" name="Marcador de Posição do Número do Diapositivo 3"/>
          <p:cNvSpPr>
            <a:spLocks noGrp="1"/>
          </p:cNvSpPr>
          <p:nvPr>
            <p:ph type="sldNum" sz="quarter" idx="12"/>
          </p:nvPr>
        </p:nvSpPr>
        <p:spPr/>
        <p:txBody>
          <a:bodyPr/>
          <a:lstStyle/>
          <a:p>
            <a:pPr>
              <a:defRPr/>
            </a:pPr>
            <a:fld id="{CAD18D75-0874-4BE4-8AA1-BE3FB2BCFF2D}" type="slidenum">
              <a:rPr lang="pt-PT"/>
              <a:pPr>
                <a:defRPr/>
              </a:pPr>
              <a:t>70</a:t>
            </a:fld>
            <a:endParaRPr lang="pt-PT"/>
          </a:p>
        </p:txBody>
      </p:sp>
      <p:sp>
        <p:nvSpPr>
          <p:cNvPr id="4110" name="Rectangle 14"/>
          <p:cNvSpPr>
            <a:spLocks noChangeArrowheads="1"/>
          </p:cNvSpPr>
          <p:nvPr/>
        </p:nvSpPr>
        <p:spPr bwMode="auto">
          <a:xfrm>
            <a:off x="4932363" y="2133600"/>
            <a:ext cx="2952750" cy="517525"/>
          </a:xfrm>
          <a:prstGeom prst="rect">
            <a:avLst/>
          </a:prstGeom>
          <a:noFill/>
          <a:ln w="9525">
            <a:noFill/>
            <a:miter lim="800000"/>
            <a:headEnd/>
            <a:tailEnd/>
          </a:ln>
        </p:spPr>
        <p:txBody>
          <a:bodyPr>
            <a:spAutoFit/>
          </a:bodyPr>
          <a:lstStyle/>
          <a:p>
            <a:pPr algn="just"/>
            <a:r>
              <a:rPr lang="pt-PT">
                <a:latin typeface="Verdana" pitchFamily="34" charset="0"/>
                <a:cs typeface="Times New Roman" pitchFamily="18" charset="0"/>
              </a:rPr>
              <a:t>Paullinia cupana</a:t>
            </a:r>
          </a:p>
          <a:p>
            <a:pPr algn="just"/>
            <a:endParaRPr lang="pt-PT">
              <a:latin typeface="Verdana" pitchFamily="34" charset="0"/>
            </a:endParaRPr>
          </a:p>
        </p:txBody>
      </p:sp>
      <p:pic>
        <p:nvPicPr>
          <p:cNvPr id="363525" name="Picture 5"/>
          <p:cNvPicPr>
            <a:picLocks noChangeAspect="1" noChangeArrowheads="1"/>
          </p:cNvPicPr>
          <p:nvPr/>
        </p:nvPicPr>
        <p:blipFill>
          <a:blip r:embed="rId2" cstate="print"/>
          <a:srcRect/>
          <a:stretch>
            <a:fillRect/>
          </a:stretch>
        </p:blipFill>
        <p:spPr bwMode="auto">
          <a:xfrm>
            <a:off x="395288" y="630238"/>
            <a:ext cx="3725862" cy="5595937"/>
          </a:xfrm>
          <a:prstGeom prst="rect">
            <a:avLst/>
          </a:prstGeom>
          <a:noFill/>
          <a:ln w="9525">
            <a:noFill/>
            <a:miter lim="800000"/>
            <a:headEnd/>
            <a:tailEnd/>
          </a:ln>
        </p:spPr>
      </p:pic>
      <p:pic>
        <p:nvPicPr>
          <p:cNvPr id="363526" name="Picture 6" descr="guaranamatogrosso-180-1"/>
          <p:cNvPicPr>
            <a:picLocks noChangeAspect="1" noChangeArrowheads="1"/>
          </p:cNvPicPr>
          <p:nvPr/>
        </p:nvPicPr>
        <p:blipFill>
          <a:blip r:embed="rId3" cstate="print"/>
          <a:srcRect/>
          <a:stretch>
            <a:fillRect/>
          </a:stretch>
        </p:blipFill>
        <p:spPr bwMode="auto">
          <a:xfrm>
            <a:off x="5003800" y="2924175"/>
            <a:ext cx="3703638" cy="2889250"/>
          </a:xfrm>
          <a:prstGeom prst="rect">
            <a:avLst/>
          </a:prstGeom>
          <a:noFill/>
          <a:ln w="9525">
            <a:noFill/>
            <a:miter lim="800000"/>
            <a:headEnd/>
            <a:tailEnd/>
          </a:ln>
        </p:spPr>
      </p:pic>
      <p:sp>
        <p:nvSpPr>
          <p:cNvPr id="363528" name="Text Box 8"/>
          <p:cNvSpPr txBox="1">
            <a:spLocks noChangeArrowheads="1"/>
          </p:cNvSpPr>
          <p:nvPr/>
        </p:nvSpPr>
        <p:spPr bwMode="auto">
          <a:xfrm>
            <a:off x="4572000" y="908050"/>
            <a:ext cx="3889375" cy="914400"/>
          </a:xfrm>
          <a:prstGeom prst="rect">
            <a:avLst/>
          </a:prstGeom>
          <a:noFill/>
          <a:ln w="9525">
            <a:noFill/>
            <a:miter lim="800000"/>
            <a:headEnd/>
            <a:tailEnd/>
          </a:ln>
          <a:effectLst/>
        </p:spPr>
        <p:txBody>
          <a:bodyPr>
            <a:spAutoFit/>
          </a:bodyPr>
          <a:lstStyle/>
          <a:p>
            <a:pPr eaLnBrk="0" hangingPunct="0">
              <a:defRPr/>
            </a:pPr>
            <a:r>
              <a:rPr lang="pt-PT" sz="5400">
                <a:solidFill>
                  <a:srgbClr val="FFFF00"/>
                </a:solidFill>
                <a:effectLst>
                  <a:outerShdw blurRad="38100" dist="38100" dir="2700000" algn="tl">
                    <a:srgbClr val="C0C0C0"/>
                  </a:outerShdw>
                </a:effectLst>
                <a:cs typeface="+mn-cs"/>
              </a:rPr>
              <a:t>GUARANÁ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110"/>
                                        </p:tgtEl>
                                        <p:attrNameLst>
                                          <p:attrName>style.visibility</p:attrName>
                                        </p:attrNameLst>
                                      </p:cBhvr>
                                      <p:to>
                                        <p:strVal val="visible"/>
                                      </p:to>
                                    </p:set>
                                    <p:animEffect transition="in" filter="box(in)">
                                      <p:cBhvr>
                                        <p:cTn id="7" dur="1000"/>
                                        <p:tgtEl>
                                          <p:spTgt spid="41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63525"/>
                                        </p:tgtEl>
                                        <p:attrNameLst>
                                          <p:attrName>style.visibility</p:attrName>
                                        </p:attrNameLst>
                                      </p:cBhvr>
                                      <p:to>
                                        <p:strVal val="visible"/>
                                      </p:to>
                                    </p:set>
                                    <p:animEffect transition="in" filter="checkerboard(across)">
                                      <p:cBhvr>
                                        <p:cTn id="12" dur="500"/>
                                        <p:tgtEl>
                                          <p:spTgt spid="363525"/>
                                        </p:tgtEl>
                                      </p:cBhvr>
                                    </p:animEffect>
                                  </p:childTnLst>
                                </p:cTn>
                              </p:par>
                            </p:childTnLst>
                          </p:cTn>
                        </p:par>
                      </p:childTnLst>
                    </p:cTn>
                  </p:par>
                  <p:par>
                    <p:cTn id="13" fill="hold">
                      <p:stCondLst>
                        <p:cond delay="indefinite"/>
                      </p:stCondLst>
                      <p:childTnLst>
                        <p:par>
                          <p:cTn id="14" fill="hold">
                            <p:stCondLst>
                              <p:cond delay="0"/>
                            </p:stCondLst>
                            <p:childTnLst>
                              <p:par>
                                <p:cTn id="15" presetID="15" presetClass="entr" presetSubtype="0" fill="hold" nodeType="clickEffect">
                                  <p:stCondLst>
                                    <p:cond delay="0"/>
                                  </p:stCondLst>
                                  <p:childTnLst>
                                    <p:set>
                                      <p:cBhvr>
                                        <p:cTn id="16" dur="1" fill="hold">
                                          <p:stCondLst>
                                            <p:cond delay="0"/>
                                          </p:stCondLst>
                                        </p:cTn>
                                        <p:tgtEl>
                                          <p:spTgt spid="363526"/>
                                        </p:tgtEl>
                                        <p:attrNameLst>
                                          <p:attrName>style.visibility</p:attrName>
                                        </p:attrNameLst>
                                      </p:cBhvr>
                                      <p:to>
                                        <p:strVal val="visible"/>
                                      </p:to>
                                    </p:set>
                                    <p:anim calcmode="lin" valueType="num">
                                      <p:cBhvr>
                                        <p:cTn id="17" dur="1000" fill="hold"/>
                                        <p:tgtEl>
                                          <p:spTgt spid="363526"/>
                                        </p:tgtEl>
                                        <p:attrNameLst>
                                          <p:attrName>ppt_w</p:attrName>
                                        </p:attrNameLst>
                                      </p:cBhvr>
                                      <p:tavLst>
                                        <p:tav tm="0">
                                          <p:val>
                                            <p:fltVal val="0"/>
                                          </p:val>
                                        </p:tav>
                                        <p:tav tm="100000">
                                          <p:val>
                                            <p:strVal val="#ppt_w"/>
                                          </p:val>
                                        </p:tav>
                                      </p:tavLst>
                                    </p:anim>
                                    <p:anim calcmode="lin" valueType="num">
                                      <p:cBhvr>
                                        <p:cTn id="18" dur="1000" fill="hold"/>
                                        <p:tgtEl>
                                          <p:spTgt spid="363526"/>
                                        </p:tgtEl>
                                        <p:attrNameLst>
                                          <p:attrName>ppt_h</p:attrName>
                                        </p:attrNameLst>
                                      </p:cBhvr>
                                      <p:tavLst>
                                        <p:tav tm="0">
                                          <p:val>
                                            <p:fltVal val="0"/>
                                          </p:val>
                                        </p:tav>
                                        <p:tav tm="100000">
                                          <p:val>
                                            <p:strVal val="#ppt_h"/>
                                          </p:val>
                                        </p:tav>
                                      </p:tavLst>
                                    </p:anim>
                                    <p:anim calcmode="lin" valueType="num">
                                      <p:cBhvr>
                                        <p:cTn id="19" dur="1000" fill="hold"/>
                                        <p:tgtEl>
                                          <p:spTgt spid="363526"/>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3635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32" fill="hold" grpId="0" nodeType="clickEffect">
                                  <p:stCondLst>
                                    <p:cond delay="0"/>
                                  </p:stCondLst>
                                  <p:childTnLst>
                                    <p:set>
                                      <p:cBhvr>
                                        <p:cTn id="24" dur="1" fill="hold">
                                          <p:stCondLst>
                                            <p:cond delay="0"/>
                                          </p:stCondLst>
                                        </p:cTn>
                                        <p:tgtEl>
                                          <p:spTgt spid="363528"/>
                                        </p:tgtEl>
                                        <p:attrNameLst>
                                          <p:attrName>style.visibility</p:attrName>
                                        </p:attrNameLst>
                                      </p:cBhvr>
                                      <p:to>
                                        <p:strVal val="visible"/>
                                      </p:to>
                                    </p:set>
                                    <p:anim calcmode="lin" valueType="num">
                                      <p:cBhvr>
                                        <p:cTn id="25" dur="500" fill="hold"/>
                                        <p:tgtEl>
                                          <p:spTgt spid="363528"/>
                                        </p:tgtEl>
                                        <p:attrNameLst>
                                          <p:attrName>ppt_w</p:attrName>
                                        </p:attrNameLst>
                                      </p:cBhvr>
                                      <p:tavLst>
                                        <p:tav tm="0">
                                          <p:val>
                                            <p:strVal val="4*#ppt_w"/>
                                          </p:val>
                                        </p:tav>
                                        <p:tav tm="100000">
                                          <p:val>
                                            <p:strVal val="#ppt_w"/>
                                          </p:val>
                                        </p:tav>
                                      </p:tavLst>
                                    </p:anim>
                                    <p:anim calcmode="lin" valueType="num">
                                      <p:cBhvr>
                                        <p:cTn id="26" dur="500" fill="hold"/>
                                        <p:tgtEl>
                                          <p:spTgt spid="36352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0" grpId="0"/>
      <p:bldP spid="363528"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Posição da Data 1"/>
          <p:cNvSpPr>
            <a:spLocks noGrp="1"/>
          </p:cNvSpPr>
          <p:nvPr>
            <p:ph type="dt" sz="quarter" idx="10"/>
          </p:nvPr>
        </p:nvSpPr>
        <p:spPr/>
        <p:txBody>
          <a:bodyPr/>
          <a:lstStyle/>
          <a:p>
            <a:pPr>
              <a:defRPr/>
            </a:pPr>
            <a:fld id="{2491CF42-66AD-457F-B353-5EDB584EA865}" type="datetime1">
              <a:rPr lang="pt-PT"/>
              <a:pPr>
                <a:defRPr/>
              </a:pPr>
              <a:t>11-04-2017</a:t>
            </a:fld>
            <a:endParaRPr lang="pt-PT"/>
          </a:p>
        </p:txBody>
      </p:sp>
      <p:sp>
        <p:nvSpPr>
          <p:cNvPr id="9" name="Marcador de Posição do Rodapé 2"/>
          <p:cNvSpPr>
            <a:spLocks noGrp="1"/>
          </p:cNvSpPr>
          <p:nvPr>
            <p:ph type="ftr" sz="quarter" idx="11"/>
          </p:nvPr>
        </p:nvSpPr>
        <p:spPr/>
        <p:txBody>
          <a:bodyPr/>
          <a:lstStyle/>
          <a:p>
            <a:pPr>
              <a:defRPr/>
            </a:pPr>
            <a:r>
              <a:rPr lang="pt-PT"/>
              <a:t>Tecnologia Alimentar I -INDÚSTRIA DOS  ESTIMULANTES                                                                         M. Helena Guimarães de Almeida / Instituto Superior de Agronomia </a:t>
            </a:r>
          </a:p>
        </p:txBody>
      </p:sp>
      <p:sp>
        <p:nvSpPr>
          <p:cNvPr id="10" name="Marcador de Posição do Número do Diapositivo 3"/>
          <p:cNvSpPr>
            <a:spLocks noGrp="1"/>
          </p:cNvSpPr>
          <p:nvPr>
            <p:ph type="sldNum" sz="quarter" idx="12"/>
          </p:nvPr>
        </p:nvSpPr>
        <p:spPr/>
        <p:txBody>
          <a:bodyPr/>
          <a:lstStyle/>
          <a:p>
            <a:pPr>
              <a:defRPr/>
            </a:pPr>
            <a:fld id="{4F9CC075-0AB2-40AD-9710-9BEAE0C955C2}" type="slidenum">
              <a:rPr lang="pt-PT"/>
              <a:pPr>
                <a:defRPr/>
              </a:pPr>
              <a:t>71</a:t>
            </a:fld>
            <a:endParaRPr lang="pt-PT"/>
          </a:p>
        </p:txBody>
      </p:sp>
      <p:pic>
        <p:nvPicPr>
          <p:cNvPr id="368643" name="Picture 3" descr="bawls_fade"/>
          <p:cNvPicPr>
            <a:picLocks noChangeAspect="1" noChangeArrowheads="1"/>
          </p:cNvPicPr>
          <p:nvPr/>
        </p:nvPicPr>
        <p:blipFill>
          <a:blip r:embed="rId2" cstate="print"/>
          <a:srcRect/>
          <a:stretch>
            <a:fillRect/>
          </a:stretch>
        </p:blipFill>
        <p:spPr bwMode="auto">
          <a:xfrm>
            <a:off x="304800" y="1231900"/>
            <a:ext cx="1514475" cy="5626100"/>
          </a:xfrm>
          <a:prstGeom prst="rect">
            <a:avLst/>
          </a:prstGeom>
          <a:noFill/>
          <a:ln w="9525">
            <a:noFill/>
            <a:miter lim="800000"/>
            <a:headEnd/>
            <a:tailEnd/>
          </a:ln>
        </p:spPr>
      </p:pic>
      <p:pic>
        <p:nvPicPr>
          <p:cNvPr id="368645" name="Picture 5" descr="guaranaantartica"/>
          <p:cNvPicPr>
            <a:picLocks noChangeAspect="1" noChangeArrowheads="1"/>
          </p:cNvPicPr>
          <p:nvPr/>
        </p:nvPicPr>
        <p:blipFill>
          <a:blip r:embed="rId3" cstate="print"/>
          <a:srcRect/>
          <a:stretch>
            <a:fillRect/>
          </a:stretch>
        </p:blipFill>
        <p:spPr bwMode="auto">
          <a:xfrm>
            <a:off x="2124075" y="765175"/>
            <a:ext cx="2857500" cy="2149475"/>
          </a:xfrm>
          <a:prstGeom prst="rect">
            <a:avLst/>
          </a:prstGeom>
          <a:noFill/>
          <a:ln w="9525">
            <a:noFill/>
            <a:miter lim="800000"/>
            <a:headEnd/>
            <a:tailEnd/>
          </a:ln>
        </p:spPr>
      </p:pic>
      <p:pic>
        <p:nvPicPr>
          <p:cNvPr id="368646" name="Picture 6" descr="E_xarope_L"/>
          <p:cNvPicPr>
            <a:picLocks noChangeAspect="1" noChangeArrowheads="1"/>
          </p:cNvPicPr>
          <p:nvPr/>
        </p:nvPicPr>
        <p:blipFill>
          <a:blip r:embed="rId4" cstate="print"/>
          <a:srcRect/>
          <a:stretch>
            <a:fillRect/>
          </a:stretch>
        </p:blipFill>
        <p:spPr bwMode="auto">
          <a:xfrm>
            <a:off x="6629400" y="4038600"/>
            <a:ext cx="2001838" cy="2438400"/>
          </a:xfrm>
          <a:prstGeom prst="rect">
            <a:avLst/>
          </a:prstGeom>
          <a:noFill/>
          <a:ln w="9525">
            <a:noFill/>
            <a:miter lim="800000"/>
            <a:headEnd/>
            <a:tailEnd/>
          </a:ln>
        </p:spPr>
      </p:pic>
      <p:pic>
        <p:nvPicPr>
          <p:cNvPr id="368647" name="Picture 7" descr="G_jungleelixir250"/>
          <p:cNvPicPr>
            <a:picLocks noChangeAspect="1" noChangeArrowheads="1"/>
          </p:cNvPicPr>
          <p:nvPr/>
        </p:nvPicPr>
        <p:blipFill>
          <a:blip r:embed="rId5" cstate="print"/>
          <a:srcRect/>
          <a:stretch>
            <a:fillRect/>
          </a:stretch>
        </p:blipFill>
        <p:spPr bwMode="auto">
          <a:xfrm>
            <a:off x="2062163" y="3429000"/>
            <a:ext cx="2509837" cy="2590800"/>
          </a:xfrm>
          <a:prstGeom prst="rect">
            <a:avLst/>
          </a:prstGeom>
          <a:noFill/>
          <a:ln w="9525">
            <a:noFill/>
            <a:miter lim="800000"/>
            <a:headEnd/>
            <a:tailEnd/>
          </a:ln>
        </p:spPr>
      </p:pic>
      <p:pic>
        <p:nvPicPr>
          <p:cNvPr id="368648" name="Picture 8" descr="G_buzzbar"/>
          <p:cNvPicPr>
            <a:picLocks noChangeAspect="1" noChangeArrowheads="1"/>
          </p:cNvPicPr>
          <p:nvPr/>
        </p:nvPicPr>
        <p:blipFill>
          <a:blip r:embed="rId6" cstate="print"/>
          <a:srcRect/>
          <a:stretch>
            <a:fillRect/>
          </a:stretch>
        </p:blipFill>
        <p:spPr bwMode="auto">
          <a:xfrm>
            <a:off x="5508625" y="620713"/>
            <a:ext cx="2857500" cy="1428750"/>
          </a:xfrm>
          <a:prstGeom prst="rect">
            <a:avLst/>
          </a:prstGeom>
          <a:noFill/>
          <a:ln w="9525">
            <a:noFill/>
            <a:miter lim="800000"/>
            <a:headEnd/>
            <a:tailEnd/>
          </a:ln>
        </p:spPr>
      </p:pic>
      <p:pic>
        <p:nvPicPr>
          <p:cNvPr id="368650" name="Picture 10"/>
          <p:cNvPicPr>
            <a:picLocks noChangeAspect="1" noChangeArrowheads="1"/>
          </p:cNvPicPr>
          <p:nvPr/>
        </p:nvPicPr>
        <p:blipFill>
          <a:blip r:embed="rId7" cstate="print"/>
          <a:srcRect/>
          <a:stretch>
            <a:fillRect/>
          </a:stretch>
        </p:blipFill>
        <p:spPr bwMode="auto">
          <a:xfrm>
            <a:off x="4572000" y="2276475"/>
            <a:ext cx="2667000" cy="2647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68643"/>
                                        </p:tgtEl>
                                        <p:attrNameLst>
                                          <p:attrName>style.visibility</p:attrName>
                                        </p:attrNameLst>
                                      </p:cBhvr>
                                      <p:to>
                                        <p:strVal val="visible"/>
                                      </p:to>
                                    </p:set>
                                    <p:animEffect transition="in" filter="checkerboard(across)">
                                      <p:cBhvr>
                                        <p:cTn id="7" dur="500"/>
                                        <p:tgtEl>
                                          <p:spTgt spid="36864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68645"/>
                                        </p:tgtEl>
                                        <p:attrNameLst>
                                          <p:attrName>style.visibility</p:attrName>
                                        </p:attrNameLst>
                                      </p:cBhvr>
                                      <p:to>
                                        <p:strVal val="visible"/>
                                      </p:to>
                                    </p:set>
                                    <p:animEffect transition="in" filter="checkerboard(across)">
                                      <p:cBhvr>
                                        <p:cTn id="12" dur="500"/>
                                        <p:tgtEl>
                                          <p:spTgt spid="36864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68648"/>
                                        </p:tgtEl>
                                        <p:attrNameLst>
                                          <p:attrName>style.visibility</p:attrName>
                                        </p:attrNameLst>
                                      </p:cBhvr>
                                      <p:to>
                                        <p:strVal val="visible"/>
                                      </p:to>
                                    </p:set>
                                    <p:animEffect transition="in" filter="checkerboard(across)">
                                      <p:cBhvr>
                                        <p:cTn id="17" dur="500"/>
                                        <p:tgtEl>
                                          <p:spTgt spid="36864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68647"/>
                                        </p:tgtEl>
                                        <p:attrNameLst>
                                          <p:attrName>style.visibility</p:attrName>
                                        </p:attrNameLst>
                                      </p:cBhvr>
                                      <p:to>
                                        <p:strVal val="visible"/>
                                      </p:to>
                                    </p:set>
                                    <p:animEffect transition="in" filter="checkerboard(across)">
                                      <p:cBhvr>
                                        <p:cTn id="22" dur="500"/>
                                        <p:tgtEl>
                                          <p:spTgt spid="36864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68646"/>
                                        </p:tgtEl>
                                        <p:attrNameLst>
                                          <p:attrName>style.visibility</p:attrName>
                                        </p:attrNameLst>
                                      </p:cBhvr>
                                      <p:to>
                                        <p:strVal val="visible"/>
                                      </p:to>
                                    </p:set>
                                    <p:animEffect transition="in" filter="checkerboard(across)">
                                      <p:cBhvr>
                                        <p:cTn id="27" dur="500"/>
                                        <p:tgtEl>
                                          <p:spTgt spid="36864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68650"/>
                                        </p:tgtEl>
                                        <p:attrNameLst>
                                          <p:attrName>style.visibility</p:attrName>
                                        </p:attrNameLst>
                                      </p:cBhvr>
                                      <p:to>
                                        <p:strVal val="visible"/>
                                      </p:to>
                                    </p:set>
                                    <p:animEffect transition="in" filter="checkerboard(across)">
                                      <p:cBhvr>
                                        <p:cTn id="32" dur="500"/>
                                        <p:tgtEl>
                                          <p:spTgt spid="368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osição da Data 1"/>
          <p:cNvSpPr>
            <a:spLocks noGrp="1"/>
          </p:cNvSpPr>
          <p:nvPr>
            <p:ph type="dt" sz="quarter" idx="10"/>
          </p:nvPr>
        </p:nvSpPr>
        <p:spPr/>
        <p:txBody>
          <a:bodyPr/>
          <a:lstStyle/>
          <a:p>
            <a:pPr>
              <a:defRPr/>
            </a:pPr>
            <a:fld id="{FBD9B8F4-03CE-4587-BB79-4D2CEBB3F2F2}" type="datetime1">
              <a:rPr lang="pt-PT"/>
              <a:pPr>
                <a:defRPr/>
              </a:pPr>
              <a:t>11-04-2017</a:t>
            </a:fld>
            <a:endParaRPr lang="pt-PT"/>
          </a:p>
        </p:txBody>
      </p:sp>
      <p:sp>
        <p:nvSpPr>
          <p:cNvPr id="8" name="Marcador de Posição do Número do Diapositivo 3"/>
          <p:cNvSpPr>
            <a:spLocks noGrp="1"/>
          </p:cNvSpPr>
          <p:nvPr>
            <p:ph type="sldNum" sz="quarter" idx="12"/>
          </p:nvPr>
        </p:nvSpPr>
        <p:spPr/>
        <p:txBody>
          <a:bodyPr/>
          <a:lstStyle/>
          <a:p>
            <a:pPr>
              <a:defRPr/>
            </a:pPr>
            <a:fld id="{D1BB65C1-E78E-4505-AA16-CA000E2C4137}" type="slidenum">
              <a:rPr lang="pt-PT"/>
              <a:pPr>
                <a:defRPr/>
              </a:pPr>
              <a:t>72</a:t>
            </a:fld>
            <a:endParaRPr lang="pt-PT"/>
          </a:p>
        </p:txBody>
      </p:sp>
      <p:pic>
        <p:nvPicPr>
          <p:cNvPr id="77828" name="Picture 5" descr="col_ac_1"/>
          <p:cNvPicPr>
            <a:picLocks noChangeAspect="1" noChangeArrowheads="1"/>
          </p:cNvPicPr>
          <p:nvPr/>
        </p:nvPicPr>
        <p:blipFill>
          <a:blip r:embed="rId2" cstate="print"/>
          <a:srcRect/>
          <a:stretch>
            <a:fillRect/>
          </a:stretch>
        </p:blipFill>
        <p:spPr bwMode="auto">
          <a:xfrm>
            <a:off x="669925" y="1484313"/>
            <a:ext cx="3902075" cy="4537075"/>
          </a:xfrm>
          <a:prstGeom prst="rect">
            <a:avLst/>
          </a:prstGeom>
          <a:noFill/>
          <a:ln w="9525">
            <a:noFill/>
            <a:miter lim="800000"/>
            <a:headEnd/>
            <a:tailEnd/>
          </a:ln>
        </p:spPr>
      </p:pic>
      <p:pic>
        <p:nvPicPr>
          <p:cNvPr id="77829" name="Picture 7" descr="freenkraut"/>
          <p:cNvPicPr>
            <a:picLocks noChangeAspect="1" noChangeArrowheads="1"/>
          </p:cNvPicPr>
          <p:nvPr/>
        </p:nvPicPr>
        <p:blipFill>
          <a:blip r:embed="rId3" cstate="print"/>
          <a:srcRect/>
          <a:stretch>
            <a:fillRect/>
          </a:stretch>
        </p:blipFill>
        <p:spPr bwMode="auto">
          <a:xfrm>
            <a:off x="5292725" y="2565400"/>
            <a:ext cx="3384550" cy="3673475"/>
          </a:xfrm>
          <a:prstGeom prst="rect">
            <a:avLst/>
          </a:prstGeom>
          <a:noFill/>
          <a:ln w="9525">
            <a:noFill/>
            <a:miter lim="800000"/>
            <a:headEnd/>
            <a:tailEnd/>
          </a:ln>
        </p:spPr>
      </p:pic>
      <p:sp>
        <p:nvSpPr>
          <p:cNvPr id="77830" name="Rectangle 8"/>
          <p:cNvSpPr>
            <a:spLocks noChangeArrowheads="1"/>
          </p:cNvSpPr>
          <p:nvPr/>
        </p:nvSpPr>
        <p:spPr bwMode="auto">
          <a:xfrm>
            <a:off x="5076825" y="1484313"/>
            <a:ext cx="3821113" cy="738187"/>
          </a:xfrm>
          <a:prstGeom prst="rect">
            <a:avLst/>
          </a:prstGeom>
          <a:noFill/>
          <a:ln w="9525">
            <a:noFill/>
            <a:miter lim="800000"/>
            <a:headEnd/>
            <a:tailEnd/>
          </a:ln>
        </p:spPr>
        <p:txBody>
          <a:bodyPr wrap="none">
            <a:spAutoFit/>
          </a:bodyPr>
          <a:lstStyle/>
          <a:p>
            <a:r>
              <a:rPr lang="pt-PT" sz="1400">
                <a:solidFill>
                  <a:schemeClr val="tx2"/>
                </a:solidFill>
              </a:rPr>
              <a:t>Cola acuminata (P. Beauv.) Schott &amp; Endl., </a:t>
            </a:r>
          </a:p>
          <a:p>
            <a:r>
              <a:rPr lang="pt-PT" sz="1400">
                <a:solidFill>
                  <a:schemeClr val="tx2"/>
                </a:solidFill>
              </a:rPr>
              <a:t>Cola nitida (Vent.) Schott &amp; Endl.</a:t>
            </a:r>
            <a:br>
              <a:rPr lang="pt-PT" sz="1400">
                <a:solidFill>
                  <a:schemeClr val="tx2"/>
                </a:solidFill>
              </a:rPr>
            </a:br>
            <a:endParaRPr lang="pt-PT" sz="1400">
              <a:solidFill>
                <a:schemeClr val="tx2"/>
              </a:solidFill>
            </a:endParaRPr>
          </a:p>
        </p:txBody>
      </p:sp>
      <p:sp>
        <p:nvSpPr>
          <p:cNvPr id="362505" name="Text Box 9"/>
          <p:cNvSpPr txBox="1">
            <a:spLocks noChangeArrowheads="1"/>
          </p:cNvSpPr>
          <p:nvPr/>
        </p:nvSpPr>
        <p:spPr bwMode="auto">
          <a:xfrm>
            <a:off x="5364163" y="476250"/>
            <a:ext cx="2305050" cy="914400"/>
          </a:xfrm>
          <a:prstGeom prst="rect">
            <a:avLst/>
          </a:prstGeom>
          <a:noFill/>
          <a:ln w="9525">
            <a:noFill/>
            <a:miter lim="800000"/>
            <a:headEnd/>
            <a:tailEnd/>
          </a:ln>
          <a:effectLst/>
        </p:spPr>
        <p:txBody>
          <a:bodyPr>
            <a:spAutoFit/>
          </a:bodyPr>
          <a:lstStyle/>
          <a:p>
            <a:pPr eaLnBrk="0" hangingPunct="0">
              <a:defRPr/>
            </a:pPr>
            <a:r>
              <a:rPr lang="pt-PT" sz="5400">
                <a:solidFill>
                  <a:srgbClr val="FFFF00"/>
                </a:solidFill>
                <a:effectLst>
                  <a:outerShdw blurRad="38100" dist="38100" dir="2700000" algn="tl">
                    <a:srgbClr val="C0C0C0"/>
                  </a:outerShdw>
                </a:effectLst>
                <a:cs typeface="+mn-cs"/>
              </a:rPr>
              <a:t>COLA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362505"/>
                                        </p:tgtEl>
                                        <p:attrNameLst>
                                          <p:attrName>style.visibility</p:attrName>
                                        </p:attrNameLst>
                                      </p:cBhvr>
                                      <p:to>
                                        <p:strVal val="visible"/>
                                      </p:to>
                                    </p:set>
                                    <p:anim calcmode="lin" valueType="num">
                                      <p:cBhvr>
                                        <p:cTn id="7" dur="500" fill="hold"/>
                                        <p:tgtEl>
                                          <p:spTgt spid="362505"/>
                                        </p:tgtEl>
                                        <p:attrNameLst>
                                          <p:attrName>ppt_w</p:attrName>
                                        </p:attrNameLst>
                                      </p:cBhvr>
                                      <p:tavLst>
                                        <p:tav tm="0">
                                          <p:val>
                                            <p:strVal val="4*#ppt_w"/>
                                          </p:val>
                                        </p:tav>
                                        <p:tav tm="100000">
                                          <p:val>
                                            <p:strVal val="#ppt_w"/>
                                          </p:val>
                                        </p:tav>
                                      </p:tavLst>
                                    </p:anim>
                                    <p:anim calcmode="lin" valueType="num">
                                      <p:cBhvr>
                                        <p:cTn id="8" dur="500" fill="hold"/>
                                        <p:tgtEl>
                                          <p:spTgt spid="36250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505"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osição da Data 1"/>
          <p:cNvSpPr>
            <a:spLocks noGrp="1"/>
          </p:cNvSpPr>
          <p:nvPr>
            <p:ph type="dt" sz="quarter" idx="10"/>
          </p:nvPr>
        </p:nvSpPr>
        <p:spPr/>
        <p:txBody>
          <a:bodyPr/>
          <a:lstStyle/>
          <a:p>
            <a:pPr>
              <a:defRPr/>
            </a:pPr>
            <a:fld id="{4E861624-984A-4C9D-A379-E2FC3ADCEAC8}" type="datetime1">
              <a:rPr lang="pt-PT"/>
              <a:pPr>
                <a:defRPr/>
              </a:pPr>
              <a:t>11-04-2017</a:t>
            </a:fld>
            <a:endParaRPr lang="pt-PT"/>
          </a:p>
        </p:txBody>
      </p:sp>
      <p:sp>
        <p:nvSpPr>
          <p:cNvPr id="7" name="Marcador de Posição do Número do Diapositivo 3"/>
          <p:cNvSpPr>
            <a:spLocks noGrp="1"/>
          </p:cNvSpPr>
          <p:nvPr>
            <p:ph type="sldNum" sz="quarter" idx="12"/>
          </p:nvPr>
        </p:nvSpPr>
        <p:spPr/>
        <p:txBody>
          <a:bodyPr/>
          <a:lstStyle/>
          <a:p>
            <a:pPr>
              <a:defRPr/>
            </a:pPr>
            <a:fld id="{514E1769-BAE2-415E-824A-41E44A142257}" type="slidenum">
              <a:rPr lang="pt-PT"/>
              <a:pPr>
                <a:defRPr/>
              </a:pPr>
              <a:t>73</a:t>
            </a:fld>
            <a:endParaRPr lang="pt-PT"/>
          </a:p>
        </p:txBody>
      </p:sp>
      <p:pic>
        <p:nvPicPr>
          <p:cNvPr id="78852" name="Picture 6" descr="wikipedia"/>
          <p:cNvPicPr>
            <a:picLocks noChangeAspect="1" noChangeArrowheads="1"/>
          </p:cNvPicPr>
          <p:nvPr/>
        </p:nvPicPr>
        <p:blipFill>
          <a:blip r:embed="rId2" cstate="print"/>
          <a:srcRect/>
          <a:stretch>
            <a:fillRect/>
          </a:stretch>
        </p:blipFill>
        <p:spPr bwMode="auto">
          <a:xfrm>
            <a:off x="5435600" y="188913"/>
            <a:ext cx="3060700" cy="3673475"/>
          </a:xfrm>
          <a:prstGeom prst="rect">
            <a:avLst/>
          </a:prstGeom>
          <a:noFill/>
          <a:ln w="9525">
            <a:noFill/>
            <a:miter lim="800000"/>
            <a:headEnd/>
            <a:tailEnd/>
          </a:ln>
        </p:spPr>
      </p:pic>
      <p:pic>
        <p:nvPicPr>
          <p:cNvPr id="78853" name="Picture 7" descr="fruto"/>
          <p:cNvPicPr>
            <a:picLocks noChangeAspect="1" noChangeArrowheads="1"/>
          </p:cNvPicPr>
          <p:nvPr/>
        </p:nvPicPr>
        <p:blipFill>
          <a:blip r:embed="rId3" cstate="print"/>
          <a:srcRect/>
          <a:stretch>
            <a:fillRect/>
          </a:stretch>
        </p:blipFill>
        <p:spPr bwMode="auto">
          <a:xfrm>
            <a:off x="395288" y="404813"/>
            <a:ext cx="2325687" cy="2665412"/>
          </a:xfrm>
          <a:prstGeom prst="rect">
            <a:avLst/>
          </a:prstGeom>
          <a:noFill/>
          <a:ln w="9525">
            <a:noFill/>
            <a:miter lim="800000"/>
            <a:headEnd/>
            <a:tailEnd/>
          </a:ln>
        </p:spPr>
      </p:pic>
      <p:pic>
        <p:nvPicPr>
          <p:cNvPr id="78854" name="Picture 8" descr="herbaria"/>
          <p:cNvPicPr>
            <a:picLocks noChangeAspect="1" noChangeArrowheads="1"/>
          </p:cNvPicPr>
          <p:nvPr/>
        </p:nvPicPr>
        <p:blipFill>
          <a:blip r:embed="rId4" cstate="print"/>
          <a:srcRect/>
          <a:stretch>
            <a:fillRect/>
          </a:stretch>
        </p:blipFill>
        <p:spPr bwMode="auto">
          <a:xfrm>
            <a:off x="1979613" y="2859088"/>
            <a:ext cx="3529012" cy="3529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Posição da Data 1"/>
          <p:cNvSpPr>
            <a:spLocks noGrp="1"/>
          </p:cNvSpPr>
          <p:nvPr>
            <p:ph type="dt" sz="quarter" idx="10"/>
          </p:nvPr>
        </p:nvSpPr>
        <p:spPr/>
        <p:txBody>
          <a:bodyPr/>
          <a:lstStyle/>
          <a:p>
            <a:pPr>
              <a:defRPr/>
            </a:pPr>
            <a:fld id="{F96F8643-ACF6-4F50-BA14-62D75F015F15}" type="datetime1">
              <a:rPr lang="pt-PT"/>
              <a:pPr>
                <a:defRPr/>
              </a:pPr>
              <a:t>11-04-2017</a:t>
            </a:fld>
            <a:endParaRPr lang="pt-PT"/>
          </a:p>
        </p:txBody>
      </p:sp>
      <p:sp>
        <p:nvSpPr>
          <p:cNvPr id="11" name="Marcador de Posição do Número do Diapositivo 3"/>
          <p:cNvSpPr>
            <a:spLocks noGrp="1"/>
          </p:cNvSpPr>
          <p:nvPr>
            <p:ph type="sldNum" sz="quarter" idx="12"/>
          </p:nvPr>
        </p:nvSpPr>
        <p:spPr/>
        <p:txBody>
          <a:bodyPr/>
          <a:lstStyle/>
          <a:p>
            <a:pPr>
              <a:defRPr/>
            </a:pPr>
            <a:fld id="{F98C6F9E-EFB1-42A9-B344-36DCB32FF857}" type="slidenum">
              <a:rPr lang="pt-PT"/>
              <a:pPr>
                <a:defRPr/>
              </a:pPr>
              <a:t>74</a:t>
            </a:fld>
            <a:endParaRPr lang="pt-PT"/>
          </a:p>
        </p:txBody>
      </p:sp>
      <p:pic>
        <p:nvPicPr>
          <p:cNvPr id="369666" name="Picture 2" descr="n73"/>
          <p:cNvPicPr>
            <a:picLocks noGrp="1" noChangeAspect="1" noChangeArrowheads="1"/>
          </p:cNvPicPr>
          <p:nvPr>
            <p:ph sz="quarter" idx="4294967295"/>
          </p:nvPr>
        </p:nvPicPr>
        <p:blipFill>
          <a:blip r:embed="rId2" cstate="print"/>
          <a:srcRect/>
          <a:stretch>
            <a:fillRect/>
          </a:stretch>
        </p:blipFill>
        <p:spPr>
          <a:xfrm>
            <a:off x="539750" y="549275"/>
            <a:ext cx="2376488" cy="1901825"/>
          </a:xfrm>
        </p:spPr>
      </p:pic>
      <p:pic>
        <p:nvPicPr>
          <p:cNvPr id="369667" name="Picture 3" descr="emersonecologics"/>
          <p:cNvPicPr>
            <a:picLocks noGrp="1" noChangeAspect="1" noChangeArrowheads="1"/>
          </p:cNvPicPr>
          <p:nvPr>
            <p:ph sz="quarter" idx="4294967295"/>
          </p:nvPr>
        </p:nvPicPr>
        <p:blipFill>
          <a:blip r:embed="rId3" cstate="print"/>
          <a:srcRect l="13438" r="13438"/>
          <a:stretch>
            <a:fillRect/>
          </a:stretch>
        </p:blipFill>
        <p:spPr>
          <a:xfrm>
            <a:off x="395288" y="2924175"/>
            <a:ext cx="1200150" cy="2187575"/>
          </a:xfrm>
        </p:spPr>
      </p:pic>
      <p:pic>
        <p:nvPicPr>
          <p:cNvPr id="369668" name="Picture 4" descr="vitanatura2"/>
          <p:cNvPicPr>
            <a:picLocks noGrp="1" noChangeAspect="1" noChangeArrowheads="1"/>
          </p:cNvPicPr>
          <p:nvPr>
            <p:ph sz="quarter" idx="4294967295"/>
          </p:nvPr>
        </p:nvPicPr>
        <p:blipFill>
          <a:blip r:embed="rId4" cstate="print"/>
          <a:srcRect/>
          <a:stretch>
            <a:fillRect/>
          </a:stretch>
        </p:blipFill>
        <p:spPr>
          <a:xfrm>
            <a:off x="5795963" y="2400300"/>
            <a:ext cx="2244725" cy="1963738"/>
          </a:xfrm>
        </p:spPr>
      </p:pic>
      <p:pic>
        <p:nvPicPr>
          <p:cNvPr id="369669" name="Picture 5" descr="vitanatura"/>
          <p:cNvPicPr>
            <a:picLocks noGrp="1" noChangeAspect="1" noChangeArrowheads="1"/>
          </p:cNvPicPr>
          <p:nvPr>
            <p:ph sz="quarter" idx="4294967295"/>
          </p:nvPr>
        </p:nvPicPr>
        <p:blipFill>
          <a:blip r:embed="rId5" cstate="print"/>
          <a:srcRect/>
          <a:stretch>
            <a:fillRect/>
          </a:stretch>
        </p:blipFill>
        <p:spPr>
          <a:xfrm>
            <a:off x="5940425" y="4292600"/>
            <a:ext cx="2376488" cy="2187575"/>
          </a:xfrm>
        </p:spPr>
      </p:pic>
      <p:pic>
        <p:nvPicPr>
          <p:cNvPr id="369670" name="Picture 6" descr="www"/>
          <p:cNvPicPr>
            <a:picLocks noChangeAspect="1" noChangeArrowheads="1"/>
          </p:cNvPicPr>
          <p:nvPr/>
        </p:nvPicPr>
        <p:blipFill>
          <a:blip r:embed="rId6" cstate="print"/>
          <a:srcRect l="3531" t="4448" r="3531" b="4448"/>
          <a:stretch>
            <a:fillRect/>
          </a:stretch>
        </p:blipFill>
        <p:spPr bwMode="auto">
          <a:xfrm>
            <a:off x="1619250" y="3284538"/>
            <a:ext cx="3789363" cy="2947987"/>
          </a:xfrm>
          <a:prstGeom prst="rect">
            <a:avLst/>
          </a:prstGeom>
          <a:noFill/>
          <a:ln w="9525">
            <a:noFill/>
            <a:miter lim="800000"/>
            <a:headEnd/>
            <a:tailEnd/>
          </a:ln>
        </p:spPr>
      </p:pic>
      <p:pic>
        <p:nvPicPr>
          <p:cNvPr id="369671" name="Picture 7" descr="www"/>
          <p:cNvPicPr>
            <a:picLocks noChangeAspect="1" noChangeArrowheads="1"/>
          </p:cNvPicPr>
          <p:nvPr/>
        </p:nvPicPr>
        <p:blipFill>
          <a:blip r:embed="rId7" cstate="print"/>
          <a:srcRect l="12599" t="12599" r="12599" b="12599"/>
          <a:stretch>
            <a:fillRect/>
          </a:stretch>
        </p:blipFill>
        <p:spPr bwMode="auto">
          <a:xfrm>
            <a:off x="3059113" y="1268413"/>
            <a:ext cx="2136775" cy="2136775"/>
          </a:xfrm>
          <a:prstGeom prst="rect">
            <a:avLst/>
          </a:prstGeom>
          <a:noFill/>
          <a:ln w="9525">
            <a:noFill/>
            <a:miter lim="800000"/>
            <a:headEnd/>
            <a:tailEnd/>
          </a:ln>
        </p:spPr>
      </p:pic>
      <p:pic>
        <p:nvPicPr>
          <p:cNvPr id="369672" name="Picture 8" descr="ebay"/>
          <p:cNvPicPr>
            <a:picLocks noChangeAspect="1" noChangeArrowheads="1"/>
          </p:cNvPicPr>
          <p:nvPr/>
        </p:nvPicPr>
        <p:blipFill>
          <a:blip r:embed="rId8" cstate="print"/>
          <a:srcRect/>
          <a:stretch>
            <a:fillRect/>
          </a:stretch>
        </p:blipFill>
        <p:spPr bwMode="auto">
          <a:xfrm>
            <a:off x="5795963" y="333375"/>
            <a:ext cx="2376487" cy="16748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9666"/>
                                        </p:tgtEl>
                                        <p:attrNameLst>
                                          <p:attrName>style.visibility</p:attrName>
                                        </p:attrNameLst>
                                      </p:cBhvr>
                                      <p:to>
                                        <p:strVal val="visible"/>
                                      </p:to>
                                    </p:set>
                                    <p:anim calcmode="lin" valueType="num">
                                      <p:cBhvr additive="base">
                                        <p:cTn id="7" dur="500" fill="hold"/>
                                        <p:tgtEl>
                                          <p:spTgt spid="369666"/>
                                        </p:tgtEl>
                                        <p:attrNameLst>
                                          <p:attrName>ppt_x</p:attrName>
                                        </p:attrNameLst>
                                      </p:cBhvr>
                                      <p:tavLst>
                                        <p:tav tm="0">
                                          <p:val>
                                            <p:strVal val="#ppt_x"/>
                                          </p:val>
                                        </p:tav>
                                        <p:tav tm="100000">
                                          <p:val>
                                            <p:strVal val="#ppt_x"/>
                                          </p:val>
                                        </p:tav>
                                      </p:tavLst>
                                    </p:anim>
                                    <p:anim calcmode="lin" valueType="num">
                                      <p:cBhvr additive="base">
                                        <p:cTn id="8" dur="500" fill="hold"/>
                                        <p:tgtEl>
                                          <p:spTgt spid="36966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69667"/>
                                        </p:tgtEl>
                                        <p:attrNameLst>
                                          <p:attrName>style.visibility</p:attrName>
                                        </p:attrNameLst>
                                      </p:cBhvr>
                                      <p:to>
                                        <p:strVal val="visible"/>
                                      </p:to>
                                    </p:set>
                                    <p:anim calcmode="lin" valueType="num">
                                      <p:cBhvr additive="base">
                                        <p:cTn id="12" dur="500" fill="hold"/>
                                        <p:tgtEl>
                                          <p:spTgt spid="369667"/>
                                        </p:tgtEl>
                                        <p:attrNameLst>
                                          <p:attrName>ppt_x</p:attrName>
                                        </p:attrNameLst>
                                      </p:cBhvr>
                                      <p:tavLst>
                                        <p:tav tm="0">
                                          <p:val>
                                            <p:strVal val="#ppt_x"/>
                                          </p:val>
                                        </p:tav>
                                        <p:tav tm="100000">
                                          <p:val>
                                            <p:strVal val="#ppt_x"/>
                                          </p:val>
                                        </p:tav>
                                      </p:tavLst>
                                    </p:anim>
                                    <p:anim calcmode="lin" valueType="num">
                                      <p:cBhvr additive="base">
                                        <p:cTn id="13" dur="500" fill="hold"/>
                                        <p:tgtEl>
                                          <p:spTgt spid="36966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69668"/>
                                        </p:tgtEl>
                                        <p:attrNameLst>
                                          <p:attrName>style.visibility</p:attrName>
                                        </p:attrNameLst>
                                      </p:cBhvr>
                                      <p:to>
                                        <p:strVal val="visible"/>
                                      </p:to>
                                    </p:set>
                                    <p:anim calcmode="lin" valueType="num">
                                      <p:cBhvr additive="base">
                                        <p:cTn id="17" dur="500" fill="hold"/>
                                        <p:tgtEl>
                                          <p:spTgt spid="369668"/>
                                        </p:tgtEl>
                                        <p:attrNameLst>
                                          <p:attrName>ppt_x</p:attrName>
                                        </p:attrNameLst>
                                      </p:cBhvr>
                                      <p:tavLst>
                                        <p:tav tm="0">
                                          <p:val>
                                            <p:strVal val="#ppt_x"/>
                                          </p:val>
                                        </p:tav>
                                        <p:tav tm="100000">
                                          <p:val>
                                            <p:strVal val="#ppt_x"/>
                                          </p:val>
                                        </p:tav>
                                      </p:tavLst>
                                    </p:anim>
                                    <p:anim calcmode="lin" valueType="num">
                                      <p:cBhvr additive="base">
                                        <p:cTn id="18" dur="500" fill="hold"/>
                                        <p:tgtEl>
                                          <p:spTgt spid="36966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69670"/>
                                        </p:tgtEl>
                                        <p:attrNameLst>
                                          <p:attrName>style.visibility</p:attrName>
                                        </p:attrNameLst>
                                      </p:cBhvr>
                                      <p:to>
                                        <p:strVal val="visible"/>
                                      </p:to>
                                    </p:set>
                                    <p:anim calcmode="lin" valueType="num">
                                      <p:cBhvr additive="base">
                                        <p:cTn id="22" dur="500" fill="hold"/>
                                        <p:tgtEl>
                                          <p:spTgt spid="369670"/>
                                        </p:tgtEl>
                                        <p:attrNameLst>
                                          <p:attrName>ppt_x</p:attrName>
                                        </p:attrNameLst>
                                      </p:cBhvr>
                                      <p:tavLst>
                                        <p:tav tm="0">
                                          <p:val>
                                            <p:strVal val="#ppt_x"/>
                                          </p:val>
                                        </p:tav>
                                        <p:tav tm="100000">
                                          <p:val>
                                            <p:strVal val="#ppt_x"/>
                                          </p:val>
                                        </p:tav>
                                      </p:tavLst>
                                    </p:anim>
                                    <p:anim calcmode="lin" valueType="num">
                                      <p:cBhvr additive="base">
                                        <p:cTn id="23" dur="500" fill="hold"/>
                                        <p:tgtEl>
                                          <p:spTgt spid="36967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69671"/>
                                        </p:tgtEl>
                                        <p:attrNameLst>
                                          <p:attrName>style.visibility</p:attrName>
                                        </p:attrNameLst>
                                      </p:cBhvr>
                                      <p:to>
                                        <p:strVal val="visible"/>
                                      </p:to>
                                    </p:set>
                                    <p:anim calcmode="lin" valueType="num">
                                      <p:cBhvr additive="base">
                                        <p:cTn id="27" dur="500" fill="hold"/>
                                        <p:tgtEl>
                                          <p:spTgt spid="369671"/>
                                        </p:tgtEl>
                                        <p:attrNameLst>
                                          <p:attrName>ppt_x</p:attrName>
                                        </p:attrNameLst>
                                      </p:cBhvr>
                                      <p:tavLst>
                                        <p:tav tm="0">
                                          <p:val>
                                            <p:strVal val="#ppt_x"/>
                                          </p:val>
                                        </p:tav>
                                        <p:tav tm="100000">
                                          <p:val>
                                            <p:strVal val="#ppt_x"/>
                                          </p:val>
                                        </p:tav>
                                      </p:tavLst>
                                    </p:anim>
                                    <p:anim calcmode="lin" valueType="num">
                                      <p:cBhvr additive="base">
                                        <p:cTn id="28" dur="500" fill="hold"/>
                                        <p:tgtEl>
                                          <p:spTgt spid="369671"/>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369672"/>
                                        </p:tgtEl>
                                        <p:attrNameLst>
                                          <p:attrName>style.visibility</p:attrName>
                                        </p:attrNameLst>
                                      </p:cBhvr>
                                      <p:to>
                                        <p:strVal val="visible"/>
                                      </p:to>
                                    </p:set>
                                    <p:anim calcmode="lin" valueType="num">
                                      <p:cBhvr additive="base">
                                        <p:cTn id="32" dur="500" fill="hold"/>
                                        <p:tgtEl>
                                          <p:spTgt spid="369672"/>
                                        </p:tgtEl>
                                        <p:attrNameLst>
                                          <p:attrName>ppt_x</p:attrName>
                                        </p:attrNameLst>
                                      </p:cBhvr>
                                      <p:tavLst>
                                        <p:tav tm="0">
                                          <p:val>
                                            <p:strVal val="#ppt_x"/>
                                          </p:val>
                                        </p:tav>
                                        <p:tav tm="100000">
                                          <p:val>
                                            <p:strVal val="#ppt_x"/>
                                          </p:val>
                                        </p:tav>
                                      </p:tavLst>
                                    </p:anim>
                                    <p:anim calcmode="lin" valueType="num">
                                      <p:cBhvr additive="base">
                                        <p:cTn id="33" dur="500" fill="hold"/>
                                        <p:tgtEl>
                                          <p:spTgt spid="369672"/>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4" presetClass="entr" presetSubtype="16" fill="hold" nodeType="afterEffect">
                                  <p:stCondLst>
                                    <p:cond delay="0"/>
                                  </p:stCondLst>
                                  <p:childTnLst>
                                    <p:set>
                                      <p:cBhvr>
                                        <p:cTn id="36" dur="1" fill="hold">
                                          <p:stCondLst>
                                            <p:cond delay="0"/>
                                          </p:stCondLst>
                                        </p:cTn>
                                        <p:tgtEl>
                                          <p:spTgt spid="369669"/>
                                        </p:tgtEl>
                                        <p:attrNameLst>
                                          <p:attrName>style.visibility</p:attrName>
                                        </p:attrNameLst>
                                      </p:cBhvr>
                                      <p:to>
                                        <p:strVal val="visible"/>
                                      </p:to>
                                    </p:set>
                                    <p:animEffect transition="in" filter="box(in)">
                                      <p:cBhvr>
                                        <p:cTn id="37" dur="500"/>
                                        <p:tgtEl>
                                          <p:spTgt spid="369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Posição da Data 1"/>
          <p:cNvSpPr>
            <a:spLocks noGrp="1"/>
          </p:cNvSpPr>
          <p:nvPr>
            <p:ph type="dt" sz="quarter" idx="10"/>
          </p:nvPr>
        </p:nvSpPr>
        <p:spPr/>
        <p:txBody>
          <a:bodyPr/>
          <a:lstStyle/>
          <a:p>
            <a:pPr>
              <a:defRPr/>
            </a:pPr>
            <a:fld id="{7E591E5C-49E8-4405-BAC5-1E63912594DA}" type="datetime1">
              <a:rPr lang="pt-PT"/>
              <a:pPr>
                <a:defRPr/>
              </a:pPr>
              <a:t>11-04-2017</a:t>
            </a:fld>
            <a:endParaRPr lang="pt-PT"/>
          </a:p>
        </p:txBody>
      </p:sp>
      <p:sp>
        <p:nvSpPr>
          <p:cNvPr id="11" name="Marcador de Posição do Número do Diapositivo 3"/>
          <p:cNvSpPr>
            <a:spLocks noGrp="1"/>
          </p:cNvSpPr>
          <p:nvPr>
            <p:ph type="sldNum" sz="quarter" idx="12"/>
          </p:nvPr>
        </p:nvSpPr>
        <p:spPr/>
        <p:txBody>
          <a:bodyPr/>
          <a:lstStyle/>
          <a:p>
            <a:pPr>
              <a:defRPr/>
            </a:pPr>
            <a:fld id="{50DBDA3E-AE2F-4326-9464-930B00F6A84F}" type="slidenum">
              <a:rPr lang="pt-PT"/>
              <a:pPr>
                <a:defRPr/>
              </a:pPr>
              <a:t>75</a:t>
            </a:fld>
            <a:endParaRPr lang="pt-PT"/>
          </a:p>
        </p:txBody>
      </p:sp>
      <p:pic>
        <p:nvPicPr>
          <p:cNvPr id="80900" name="Picture 2"/>
          <p:cNvPicPr>
            <a:picLocks noChangeAspect="1" noChangeArrowheads="1"/>
          </p:cNvPicPr>
          <p:nvPr/>
        </p:nvPicPr>
        <p:blipFill>
          <a:blip r:embed="rId2" cstate="print"/>
          <a:srcRect/>
          <a:stretch>
            <a:fillRect/>
          </a:stretch>
        </p:blipFill>
        <p:spPr bwMode="auto">
          <a:xfrm>
            <a:off x="3132138" y="2636838"/>
            <a:ext cx="5238750" cy="3190875"/>
          </a:xfrm>
          <a:prstGeom prst="rect">
            <a:avLst/>
          </a:prstGeom>
          <a:noFill/>
          <a:ln w="9525">
            <a:noFill/>
            <a:miter lim="800000"/>
            <a:headEnd/>
            <a:tailEnd/>
          </a:ln>
        </p:spPr>
      </p:pic>
      <p:sp>
        <p:nvSpPr>
          <p:cNvPr id="80901" name="Text Box 3"/>
          <p:cNvSpPr txBox="1">
            <a:spLocks noChangeArrowheads="1"/>
          </p:cNvSpPr>
          <p:nvPr/>
        </p:nvSpPr>
        <p:spPr bwMode="auto">
          <a:xfrm>
            <a:off x="3348038" y="2349500"/>
            <a:ext cx="958850" cy="366713"/>
          </a:xfrm>
          <a:prstGeom prst="rect">
            <a:avLst/>
          </a:prstGeom>
          <a:noFill/>
          <a:ln w="9525">
            <a:noFill/>
            <a:miter lim="800000"/>
            <a:headEnd/>
            <a:tailEnd/>
          </a:ln>
        </p:spPr>
        <p:txBody>
          <a:bodyPr wrap="none">
            <a:spAutoFit/>
          </a:bodyPr>
          <a:lstStyle/>
          <a:p>
            <a:r>
              <a:rPr lang="pt-PT" sz="1800"/>
              <a:t>Virgínia</a:t>
            </a:r>
          </a:p>
        </p:txBody>
      </p:sp>
      <p:sp>
        <p:nvSpPr>
          <p:cNvPr id="80902" name="Text Box 4"/>
          <p:cNvSpPr txBox="1">
            <a:spLocks noChangeArrowheads="1"/>
          </p:cNvSpPr>
          <p:nvPr/>
        </p:nvSpPr>
        <p:spPr bwMode="auto">
          <a:xfrm>
            <a:off x="5219700" y="3716338"/>
            <a:ext cx="933450" cy="366712"/>
          </a:xfrm>
          <a:prstGeom prst="rect">
            <a:avLst/>
          </a:prstGeom>
          <a:noFill/>
          <a:ln w="9525">
            <a:noFill/>
            <a:miter lim="800000"/>
            <a:headEnd/>
            <a:tailEnd/>
          </a:ln>
        </p:spPr>
        <p:txBody>
          <a:bodyPr wrap="none">
            <a:spAutoFit/>
          </a:bodyPr>
          <a:lstStyle/>
          <a:p>
            <a:r>
              <a:rPr lang="pt-PT" sz="1800"/>
              <a:t>oriental</a:t>
            </a:r>
          </a:p>
        </p:txBody>
      </p:sp>
      <p:sp>
        <p:nvSpPr>
          <p:cNvPr id="80903" name="Text Box 5"/>
          <p:cNvSpPr txBox="1">
            <a:spLocks noChangeArrowheads="1"/>
          </p:cNvSpPr>
          <p:nvPr/>
        </p:nvSpPr>
        <p:spPr bwMode="auto">
          <a:xfrm>
            <a:off x="7092950" y="2133600"/>
            <a:ext cx="831850" cy="366713"/>
          </a:xfrm>
          <a:prstGeom prst="rect">
            <a:avLst/>
          </a:prstGeom>
          <a:noFill/>
          <a:ln w="9525">
            <a:noFill/>
            <a:miter lim="800000"/>
            <a:headEnd/>
            <a:tailEnd/>
          </a:ln>
        </p:spPr>
        <p:txBody>
          <a:bodyPr wrap="none">
            <a:spAutoFit/>
          </a:bodyPr>
          <a:lstStyle/>
          <a:p>
            <a:r>
              <a:rPr lang="pt-PT" sz="1800"/>
              <a:t>Burley</a:t>
            </a:r>
          </a:p>
        </p:txBody>
      </p:sp>
      <p:sp>
        <p:nvSpPr>
          <p:cNvPr id="80904" name="Text Box 7"/>
          <p:cNvSpPr txBox="1">
            <a:spLocks noChangeArrowheads="1"/>
          </p:cNvSpPr>
          <p:nvPr/>
        </p:nvSpPr>
        <p:spPr bwMode="auto">
          <a:xfrm>
            <a:off x="4284663" y="1628775"/>
            <a:ext cx="2546350" cy="641350"/>
          </a:xfrm>
          <a:prstGeom prst="rect">
            <a:avLst/>
          </a:prstGeom>
          <a:noFill/>
          <a:ln w="9525">
            <a:noFill/>
            <a:miter lim="800000"/>
            <a:headEnd/>
            <a:tailEnd/>
          </a:ln>
        </p:spPr>
        <p:txBody>
          <a:bodyPr wrap="none">
            <a:spAutoFit/>
          </a:bodyPr>
          <a:lstStyle/>
          <a:p>
            <a:r>
              <a:rPr lang="pt-PT" sz="1800">
                <a:latin typeface="Arial" pitchFamily="34" charset="0"/>
              </a:rPr>
              <a:t> Nicotiana tabacum L.</a:t>
            </a:r>
          </a:p>
          <a:p>
            <a:endParaRPr lang="pt-PT" sz="1800">
              <a:latin typeface="Arial" pitchFamily="34" charset="0"/>
            </a:endParaRPr>
          </a:p>
        </p:txBody>
      </p:sp>
      <p:pic>
        <p:nvPicPr>
          <p:cNvPr id="80905" name="Picture 8" descr="Tabak%20of%20Nicotina"/>
          <p:cNvPicPr>
            <a:picLocks noChangeAspect="1" noChangeArrowheads="1"/>
          </p:cNvPicPr>
          <p:nvPr/>
        </p:nvPicPr>
        <p:blipFill>
          <a:blip r:embed="rId3" cstate="print"/>
          <a:srcRect/>
          <a:stretch>
            <a:fillRect/>
          </a:stretch>
        </p:blipFill>
        <p:spPr bwMode="auto">
          <a:xfrm>
            <a:off x="0" y="404813"/>
            <a:ext cx="3143250" cy="3816350"/>
          </a:xfrm>
          <a:prstGeom prst="rect">
            <a:avLst/>
          </a:prstGeom>
          <a:noFill/>
          <a:ln w="9525">
            <a:noFill/>
            <a:miter lim="800000"/>
            <a:headEnd/>
            <a:tailEnd/>
          </a:ln>
        </p:spPr>
      </p:pic>
      <p:sp>
        <p:nvSpPr>
          <p:cNvPr id="373769" name="Text Box 9"/>
          <p:cNvSpPr txBox="1">
            <a:spLocks noChangeArrowheads="1"/>
          </p:cNvSpPr>
          <p:nvPr/>
        </p:nvSpPr>
        <p:spPr bwMode="auto">
          <a:xfrm>
            <a:off x="4572000" y="476250"/>
            <a:ext cx="3313113" cy="914400"/>
          </a:xfrm>
          <a:prstGeom prst="rect">
            <a:avLst/>
          </a:prstGeom>
          <a:noFill/>
          <a:ln w="9525">
            <a:noFill/>
            <a:miter lim="800000"/>
            <a:headEnd/>
            <a:tailEnd/>
          </a:ln>
          <a:effectLst/>
        </p:spPr>
        <p:txBody>
          <a:bodyPr>
            <a:spAutoFit/>
          </a:bodyPr>
          <a:lstStyle/>
          <a:p>
            <a:pPr eaLnBrk="0" hangingPunct="0">
              <a:defRPr/>
            </a:pPr>
            <a:r>
              <a:rPr lang="pt-PT" sz="5400" dirty="0">
                <a:solidFill>
                  <a:srgbClr val="FFFF00"/>
                </a:solidFill>
                <a:effectLst>
                  <a:outerShdw blurRad="38100" dist="38100" dir="2700000" algn="tl">
                    <a:srgbClr val="C0C0C0"/>
                  </a:outerShdw>
                </a:effectLst>
                <a:cs typeface="+mn-cs"/>
              </a:rPr>
              <a:t>TABACO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373769"/>
                                        </p:tgtEl>
                                        <p:attrNameLst>
                                          <p:attrName>style.visibility</p:attrName>
                                        </p:attrNameLst>
                                      </p:cBhvr>
                                      <p:to>
                                        <p:strVal val="visible"/>
                                      </p:to>
                                    </p:set>
                                    <p:anim calcmode="lin" valueType="num">
                                      <p:cBhvr>
                                        <p:cTn id="7" dur="500" fill="hold"/>
                                        <p:tgtEl>
                                          <p:spTgt spid="373769"/>
                                        </p:tgtEl>
                                        <p:attrNameLst>
                                          <p:attrName>ppt_w</p:attrName>
                                        </p:attrNameLst>
                                      </p:cBhvr>
                                      <p:tavLst>
                                        <p:tav tm="0">
                                          <p:val>
                                            <p:strVal val="4*#ppt_w"/>
                                          </p:val>
                                        </p:tav>
                                        <p:tav tm="100000">
                                          <p:val>
                                            <p:strVal val="#ppt_w"/>
                                          </p:val>
                                        </p:tav>
                                      </p:tavLst>
                                    </p:anim>
                                    <p:anim calcmode="lin" valueType="num">
                                      <p:cBhvr>
                                        <p:cTn id="8" dur="500" fill="hold"/>
                                        <p:tgtEl>
                                          <p:spTgt spid="37376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769"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Posição da Data 1"/>
          <p:cNvSpPr>
            <a:spLocks noGrp="1"/>
          </p:cNvSpPr>
          <p:nvPr>
            <p:ph type="dt" sz="quarter" idx="10"/>
          </p:nvPr>
        </p:nvSpPr>
        <p:spPr/>
        <p:txBody>
          <a:bodyPr/>
          <a:lstStyle/>
          <a:p>
            <a:pPr>
              <a:defRPr/>
            </a:pPr>
            <a:fld id="{CF69FD91-73EB-4931-B7A8-BAAD3B16C54E}" type="datetime1">
              <a:rPr lang="pt-PT"/>
              <a:pPr>
                <a:defRPr/>
              </a:pPr>
              <a:t>11-04-2017</a:t>
            </a:fld>
            <a:endParaRPr lang="pt-PT"/>
          </a:p>
        </p:txBody>
      </p:sp>
      <p:sp>
        <p:nvSpPr>
          <p:cNvPr id="9" name="Marcador de Posição do Número do Diapositivo 3"/>
          <p:cNvSpPr>
            <a:spLocks noGrp="1"/>
          </p:cNvSpPr>
          <p:nvPr>
            <p:ph type="sldNum" sz="quarter" idx="12"/>
          </p:nvPr>
        </p:nvSpPr>
        <p:spPr/>
        <p:txBody>
          <a:bodyPr/>
          <a:lstStyle/>
          <a:p>
            <a:pPr>
              <a:defRPr/>
            </a:pPr>
            <a:fld id="{580D0182-C647-4D65-B319-A5B63E167956}" type="slidenum">
              <a:rPr lang="pt-PT"/>
              <a:pPr>
                <a:defRPr/>
              </a:pPr>
              <a:t>76</a:t>
            </a:fld>
            <a:endParaRPr lang="pt-PT"/>
          </a:p>
        </p:txBody>
      </p:sp>
      <p:pic>
        <p:nvPicPr>
          <p:cNvPr id="81924" name="Picture 2" descr="planta tabaco"/>
          <p:cNvPicPr>
            <a:picLocks noChangeAspect="1" noChangeArrowheads="1"/>
          </p:cNvPicPr>
          <p:nvPr/>
        </p:nvPicPr>
        <p:blipFill>
          <a:blip r:embed="rId2" cstate="print"/>
          <a:srcRect/>
          <a:stretch>
            <a:fillRect/>
          </a:stretch>
        </p:blipFill>
        <p:spPr bwMode="auto">
          <a:xfrm>
            <a:off x="6096000" y="2209800"/>
            <a:ext cx="2600325" cy="3978275"/>
          </a:xfrm>
          <a:prstGeom prst="rect">
            <a:avLst/>
          </a:prstGeom>
          <a:noFill/>
          <a:ln w="9525">
            <a:noFill/>
            <a:miter lim="800000"/>
            <a:headEnd/>
            <a:tailEnd/>
          </a:ln>
        </p:spPr>
      </p:pic>
      <p:pic>
        <p:nvPicPr>
          <p:cNvPr id="81925" name="Picture 3" descr="plantação virgínia"/>
          <p:cNvPicPr>
            <a:picLocks noChangeAspect="1" noChangeArrowheads="1"/>
          </p:cNvPicPr>
          <p:nvPr/>
        </p:nvPicPr>
        <p:blipFill>
          <a:blip r:embed="rId3" cstate="print"/>
          <a:srcRect/>
          <a:stretch>
            <a:fillRect/>
          </a:stretch>
        </p:blipFill>
        <p:spPr bwMode="auto">
          <a:xfrm>
            <a:off x="2895600" y="0"/>
            <a:ext cx="4445000" cy="2797175"/>
          </a:xfrm>
          <a:prstGeom prst="rect">
            <a:avLst/>
          </a:prstGeom>
          <a:noFill/>
          <a:ln w="9525">
            <a:noFill/>
            <a:miter lim="800000"/>
            <a:headEnd/>
            <a:tailEnd/>
          </a:ln>
        </p:spPr>
      </p:pic>
      <p:pic>
        <p:nvPicPr>
          <p:cNvPr id="81926" name="Picture 4" descr="burley sorraia"/>
          <p:cNvPicPr>
            <a:picLocks noChangeAspect="1" noChangeArrowheads="1"/>
          </p:cNvPicPr>
          <p:nvPr/>
        </p:nvPicPr>
        <p:blipFill>
          <a:blip r:embed="rId4" cstate="print"/>
          <a:srcRect/>
          <a:stretch>
            <a:fillRect/>
          </a:stretch>
        </p:blipFill>
        <p:spPr bwMode="auto">
          <a:xfrm>
            <a:off x="304800" y="2973388"/>
            <a:ext cx="4267200" cy="2924175"/>
          </a:xfrm>
          <a:prstGeom prst="rect">
            <a:avLst/>
          </a:prstGeom>
          <a:noFill/>
          <a:ln w="9525">
            <a:noFill/>
            <a:miter lim="800000"/>
            <a:headEnd/>
            <a:tailEnd/>
          </a:ln>
        </p:spPr>
      </p:pic>
      <p:sp>
        <p:nvSpPr>
          <p:cNvPr id="81927" name="Text Box 5"/>
          <p:cNvSpPr txBox="1">
            <a:spLocks noChangeArrowheads="1"/>
          </p:cNvSpPr>
          <p:nvPr/>
        </p:nvSpPr>
        <p:spPr bwMode="auto">
          <a:xfrm>
            <a:off x="304800" y="2514600"/>
            <a:ext cx="831850" cy="366713"/>
          </a:xfrm>
          <a:prstGeom prst="rect">
            <a:avLst/>
          </a:prstGeom>
          <a:noFill/>
          <a:ln w="9525">
            <a:noFill/>
            <a:miter lim="800000"/>
            <a:headEnd/>
            <a:tailEnd/>
          </a:ln>
        </p:spPr>
        <p:txBody>
          <a:bodyPr wrap="none">
            <a:spAutoFit/>
          </a:bodyPr>
          <a:lstStyle/>
          <a:p>
            <a:r>
              <a:rPr lang="pt-PT" sz="1800"/>
              <a:t>Burley</a:t>
            </a:r>
          </a:p>
        </p:txBody>
      </p:sp>
      <p:sp>
        <p:nvSpPr>
          <p:cNvPr id="81928" name="Text Box 6"/>
          <p:cNvSpPr txBox="1">
            <a:spLocks noChangeArrowheads="1"/>
          </p:cNvSpPr>
          <p:nvPr/>
        </p:nvSpPr>
        <p:spPr bwMode="auto">
          <a:xfrm>
            <a:off x="7467600" y="1600200"/>
            <a:ext cx="1276350" cy="366713"/>
          </a:xfrm>
          <a:prstGeom prst="rect">
            <a:avLst/>
          </a:prstGeom>
          <a:noFill/>
          <a:ln w="9525">
            <a:noFill/>
            <a:miter lim="800000"/>
            <a:headEnd/>
            <a:tailEnd/>
          </a:ln>
        </p:spPr>
        <p:txBody>
          <a:bodyPr wrap="none">
            <a:spAutoFit/>
          </a:bodyPr>
          <a:lstStyle/>
          <a:p>
            <a:r>
              <a:rPr lang="pt-PT" sz="1800"/>
              <a:t>Flue-cured</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osição da Data 1"/>
          <p:cNvSpPr>
            <a:spLocks noGrp="1"/>
          </p:cNvSpPr>
          <p:nvPr>
            <p:ph type="dt" sz="quarter" idx="10"/>
          </p:nvPr>
        </p:nvSpPr>
        <p:spPr/>
        <p:txBody>
          <a:bodyPr/>
          <a:lstStyle/>
          <a:p>
            <a:pPr>
              <a:defRPr/>
            </a:pPr>
            <a:fld id="{7CCC5F72-D819-43F8-BEDE-C7BD8045A66A}" type="datetime1">
              <a:rPr lang="pt-PT"/>
              <a:pPr>
                <a:defRPr/>
              </a:pPr>
              <a:t>11-04-2017</a:t>
            </a:fld>
            <a:endParaRPr lang="pt-PT"/>
          </a:p>
        </p:txBody>
      </p:sp>
      <p:sp>
        <p:nvSpPr>
          <p:cNvPr id="8" name="Marcador de Posição do Número do Diapositivo 3"/>
          <p:cNvSpPr>
            <a:spLocks noGrp="1"/>
          </p:cNvSpPr>
          <p:nvPr>
            <p:ph type="sldNum" sz="quarter" idx="12"/>
          </p:nvPr>
        </p:nvSpPr>
        <p:spPr/>
        <p:txBody>
          <a:bodyPr/>
          <a:lstStyle/>
          <a:p>
            <a:pPr>
              <a:defRPr/>
            </a:pPr>
            <a:fld id="{FED76574-4E48-4EE6-BD1E-7A90823B421E}" type="slidenum">
              <a:rPr lang="pt-PT"/>
              <a:pPr>
                <a:defRPr/>
              </a:pPr>
              <a:t>77</a:t>
            </a:fld>
            <a:endParaRPr lang="pt-PT"/>
          </a:p>
        </p:txBody>
      </p:sp>
      <p:pic>
        <p:nvPicPr>
          <p:cNvPr id="82948" name="Picture 2" descr="027%20tobacco virginia"/>
          <p:cNvPicPr>
            <a:picLocks noChangeAspect="1" noChangeArrowheads="1"/>
          </p:cNvPicPr>
          <p:nvPr/>
        </p:nvPicPr>
        <p:blipFill>
          <a:blip r:embed="rId2" cstate="print"/>
          <a:srcRect/>
          <a:stretch>
            <a:fillRect/>
          </a:stretch>
        </p:blipFill>
        <p:spPr bwMode="auto">
          <a:xfrm>
            <a:off x="609600" y="838200"/>
            <a:ext cx="4572000" cy="4673600"/>
          </a:xfrm>
          <a:prstGeom prst="rect">
            <a:avLst/>
          </a:prstGeom>
          <a:noFill/>
          <a:ln w="9525">
            <a:noFill/>
            <a:miter lim="800000"/>
            <a:headEnd/>
            <a:tailEnd/>
          </a:ln>
        </p:spPr>
      </p:pic>
      <p:pic>
        <p:nvPicPr>
          <p:cNvPr id="82949" name="Picture 3" descr="NUMBER13"/>
          <p:cNvPicPr>
            <a:picLocks noChangeAspect="1" noChangeArrowheads="1"/>
          </p:cNvPicPr>
          <p:nvPr/>
        </p:nvPicPr>
        <p:blipFill>
          <a:blip r:embed="rId3" cstate="print"/>
          <a:srcRect/>
          <a:stretch>
            <a:fillRect/>
          </a:stretch>
        </p:blipFill>
        <p:spPr bwMode="auto">
          <a:xfrm>
            <a:off x="5486400" y="2776538"/>
            <a:ext cx="3219450" cy="2759075"/>
          </a:xfrm>
          <a:prstGeom prst="rect">
            <a:avLst/>
          </a:prstGeom>
          <a:noFill/>
          <a:ln w="9525">
            <a:noFill/>
            <a:miter lim="800000"/>
            <a:headEnd/>
            <a:tailEnd/>
          </a:ln>
        </p:spPr>
      </p:pic>
      <p:pic>
        <p:nvPicPr>
          <p:cNvPr id="82950" name="Picture 4" descr="Nicotina%20Tabacum1"/>
          <p:cNvPicPr>
            <a:picLocks noChangeAspect="1" noChangeArrowheads="1"/>
          </p:cNvPicPr>
          <p:nvPr/>
        </p:nvPicPr>
        <p:blipFill>
          <a:blip r:embed="rId4" cstate="print"/>
          <a:srcRect/>
          <a:stretch>
            <a:fillRect/>
          </a:stretch>
        </p:blipFill>
        <p:spPr bwMode="auto">
          <a:xfrm>
            <a:off x="7010400" y="0"/>
            <a:ext cx="1703388" cy="2674938"/>
          </a:xfrm>
          <a:prstGeom prst="rect">
            <a:avLst/>
          </a:prstGeom>
          <a:noFill/>
          <a:ln w="9525">
            <a:noFill/>
            <a:miter lim="800000"/>
            <a:headEnd/>
            <a:tailEnd/>
          </a:ln>
        </p:spPr>
      </p:pic>
      <p:pic>
        <p:nvPicPr>
          <p:cNvPr id="82951" name="Picture 5" descr="fase de pompom"/>
          <p:cNvPicPr>
            <a:picLocks noChangeAspect="1" noChangeArrowheads="1"/>
          </p:cNvPicPr>
          <p:nvPr/>
        </p:nvPicPr>
        <p:blipFill>
          <a:blip r:embed="rId5" cstate="print">
            <a:lum bright="30000"/>
          </a:blip>
          <a:srcRect/>
          <a:stretch>
            <a:fillRect/>
          </a:stretch>
        </p:blipFill>
        <p:spPr bwMode="auto">
          <a:xfrm>
            <a:off x="5257800" y="0"/>
            <a:ext cx="1774825" cy="2725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Posição da Data 1"/>
          <p:cNvSpPr>
            <a:spLocks noGrp="1"/>
          </p:cNvSpPr>
          <p:nvPr>
            <p:ph type="dt" sz="quarter" idx="10"/>
          </p:nvPr>
        </p:nvSpPr>
        <p:spPr/>
        <p:txBody>
          <a:bodyPr/>
          <a:lstStyle/>
          <a:p>
            <a:pPr>
              <a:defRPr/>
            </a:pPr>
            <a:fld id="{4741EFE1-EB61-4B12-B6A6-A12A905FC537}" type="datetime1">
              <a:rPr lang="pt-PT"/>
              <a:pPr>
                <a:defRPr/>
              </a:pPr>
              <a:t>11-04-2017</a:t>
            </a:fld>
            <a:endParaRPr lang="pt-PT"/>
          </a:p>
        </p:txBody>
      </p:sp>
      <p:sp>
        <p:nvSpPr>
          <p:cNvPr id="9" name="Marcador de Posição do Número do Diapositivo 3"/>
          <p:cNvSpPr>
            <a:spLocks noGrp="1"/>
          </p:cNvSpPr>
          <p:nvPr>
            <p:ph type="sldNum" sz="quarter" idx="12"/>
          </p:nvPr>
        </p:nvSpPr>
        <p:spPr/>
        <p:txBody>
          <a:bodyPr/>
          <a:lstStyle/>
          <a:p>
            <a:pPr>
              <a:defRPr/>
            </a:pPr>
            <a:fld id="{E95F1C51-117B-4E4F-872F-A440E3F621A3}" type="slidenum">
              <a:rPr lang="pt-PT"/>
              <a:pPr>
                <a:defRPr/>
              </a:pPr>
              <a:t>78</a:t>
            </a:fld>
            <a:endParaRPr lang="pt-PT"/>
          </a:p>
        </p:txBody>
      </p:sp>
      <p:pic>
        <p:nvPicPr>
          <p:cNvPr id="83972" name="Picture 2" descr="leaftobacco_photo1 oriental"/>
          <p:cNvPicPr>
            <a:picLocks noChangeAspect="1" noChangeArrowheads="1"/>
          </p:cNvPicPr>
          <p:nvPr/>
        </p:nvPicPr>
        <p:blipFill>
          <a:blip r:embed="rId2" cstate="print"/>
          <a:srcRect/>
          <a:stretch>
            <a:fillRect/>
          </a:stretch>
        </p:blipFill>
        <p:spPr bwMode="auto">
          <a:xfrm>
            <a:off x="1219200" y="457200"/>
            <a:ext cx="2362200" cy="2157413"/>
          </a:xfrm>
          <a:prstGeom prst="rect">
            <a:avLst/>
          </a:prstGeom>
          <a:noFill/>
          <a:ln w="9525">
            <a:noFill/>
            <a:miter lim="800000"/>
            <a:headEnd/>
            <a:tailEnd/>
          </a:ln>
        </p:spPr>
      </p:pic>
      <p:pic>
        <p:nvPicPr>
          <p:cNvPr id="83973" name="Picture 3" descr="leaftobacco_photo4 oriental bulgaria"/>
          <p:cNvPicPr>
            <a:picLocks noChangeAspect="1" noChangeArrowheads="1"/>
          </p:cNvPicPr>
          <p:nvPr/>
        </p:nvPicPr>
        <p:blipFill>
          <a:blip r:embed="rId3" cstate="print"/>
          <a:srcRect/>
          <a:stretch>
            <a:fillRect/>
          </a:stretch>
        </p:blipFill>
        <p:spPr bwMode="auto">
          <a:xfrm>
            <a:off x="1295400" y="2819400"/>
            <a:ext cx="2311400" cy="3276600"/>
          </a:xfrm>
          <a:prstGeom prst="rect">
            <a:avLst/>
          </a:prstGeom>
          <a:noFill/>
          <a:ln w="9525">
            <a:noFill/>
            <a:miter lim="800000"/>
            <a:headEnd/>
            <a:tailEnd/>
          </a:ln>
        </p:spPr>
      </p:pic>
      <p:pic>
        <p:nvPicPr>
          <p:cNvPr id="83974" name="Picture 4" descr="1006a oriental"/>
          <p:cNvPicPr>
            <a:picLocks noChangeAspect="1" noChangeArrowheads="1"/>
          </p:cNvPicPr>
          <p:nvPr/>
        </p:nvPicPr>
        <p:blipFill>
          <a:blip r:embed="rId4" cstate="print"/>
          <a:srcRect/>
          <a:stretch>
            <a:fillRect/>
          </a:stretch>
        </p:blipFill>
        <p:spPr bwMode="auto">
          <a:xfrm>
            <a:off x="5105400" y="381000"/>
            <a:ext cx="3044825" cy="3505200"/>
          </a:xfrm>
          <a:prstGeom prst="rect">
            <a:avLst/>
          </a:prstGeom>
          <a:noFill/>
          <a:ln w="9525">
            <a:noFill/>
            <a:miter lim="800000"/>
            <a:headEnd/>
            <a:tailEnd/>
          </a:ln>
        </p:spPr>
      </p:pic>
      <p:sp>
        <p:nvSpPr>
          <p:cNvPr id="83975" name="Text Box 5"/>
          <p:cNvSpPr txBox="1">
            <a:spLocks noChangeArrowheads="1"/>
          </p:cNvSpPr>
          <p:nvPr/>
        </p:nvSpPr>
        <p:spPr bwMode="auto">
          <a:xfrm>
            <a:off x="4079875" y="0"/>
            <a:ext cx="984250" cy="366713"/>
          </a:xfrm>
          <a:prstGeom prst="rect">
            <a:avLst/>
          </a:prstGeom>
          <a:noFill/>
          <a:ln w="9525">
            <a:noFill/>
            <a:miter lim="800000"/>
            <a:headEnd/>
            <a:tailEnd/>
          </a:ln>
        </p:spPr>
        <p:txBody>
          <a:bodyPr wrap="none">
            <a:spAutoFit/>
          </a:bodyPr>
          <a:lstStyle/>
          <a:p>
            <a:r>
              <a:rPr lang="pt-PT" sz="1800"/>
              <a:t>Oriental</a:t>
            </a:r>
          </a:p>
        </p:txBody>
      </p:sp>
      <p:pic>
        <p:nvPicPr>
          <p:cNvPr id="83976" name="Picture 6" descr="tab oriental"/>
          <p:cNvPicPr>
            <a:picLocks noChangeAspect="1" noChangeArrowheads="1"/>
          </p:cNvPicPr>
          <p:nvPr/>
        </p:nvPicPr>
        <p:blipFill>
          <a:blip r:embed="rId5" cstate="print"/>
          <a:srcRect/>
          <a:stretch>
            <a:fillRect/>
          </a:stretch>
        </p:blipFill>
        <p:spPr bwMode="auto">
          <a:xfrm>
            <a:off x="5029200" y="3886200"/>
            <a:ext cx="3429000" cy="2149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arcador de Posição da Data 1"/>
          <p:cNvSpPr>
            <a:spLocks noGrp="1"/>
          </p:cNvSpPr>
          <p:nvPr>
            <p:ph type="dt" sz="quarter" idx="10"/>
          </p:nvPr>
        </p:nvSpPr>
        <p:spPr/>
        <p:txBody>
          <a:bodyPr/>
          <a:lstStyle/>
          <a:p>
            <a:pPr>
              <a:defRPr/>
            </a:pPr>
            <a:fld id="{1E58709D-10C2-44A2-A043-6B398810CB8E}" type="datetime1">
              <a:rPr lang="pt-PT"/>
              <a:pPr>
                <a:defRPr/>
              </a:pPr>
              <a:t>11-04-2017</a:t>
            </a:fld>
            <a:endParaRPr lang="pt-PT"/>
          </a:p>
        </p:txBody>
      </p:sp>
      <p:sp>
        <p:nvSpPr>
          <p:cNvPr id="19" name="Marcador de Posição do Número do Diapositivo 3"/>
          <p:cNvSpPr>
            <a:spLocks noGrp="1"/>
          </p:cNvSpPr>
          <p:nvPr>
            <p:ph type="sldNum" sz="quarter" idx="12"/>
          </p:nvPr>
        </p:nvSpPr>
        <p:spPr/>
        <p:txBody>
          <a:bodyPr/>
          <a:lstStyle/>
          <a:p>
            <a:pPr>
              <a:defRPr/>
            </a:pPr>
            <a:fld id="{3BF75ABB-CE73-4BBD-B1FE-C0A27DAA4103}" type="slidenum">
              <a:rPr lang="pt-PT"/>
              <a:pPr>
                <a:defRPr/>
              </a:pPr>
              <a:t>79</a:t>
            </a:fld>
            <a:endParaRPr lang="pt-PT"/>
          </a:p>
        </p:txBody>
      </p:sp>
      <p:pic>
        <p:nvPicPr>
          <p:cNvPr id="84996" name="Picture 2" descr="home"/>
          <p:cNvPicPr>
            <a:picLocks noChangeAspect="1" noChangeArrowheads="1"/>
          </p:cNvPicPr>
          <p:nvPr/>
        </p:nvPicPr>
        <p:blipFill>
          <a:blip r:embed="rId2" cstate="print"/>
          <a:srcRect/>
          <a:stretch>
            <a:fillRect/>
          </a:stretch>
        </p:blipFill>
        <p:spPr bwMode="auto">
          <a:xfrm>
            <a:off x="1295400" y="914400"/>
            <a:ext cx="2103438" cy="1714500"/>
          </a:xfrm>
          <a:prstGeom prst="rect">
            <a:avLst/>
          </a:prstGeom>
          <a:noFill/>
          <a:ln w="9525">
            <a:noFill/>
            <a:miter lim="800000"/>
            <a:headEnd/>
            <a:tailEnd/>
          </a:ln>
        </p:spPr>
      </p:pic>
      <p:pic>
        <p:nvPicPr>
          <p:cNvPr id="84997" name="Picture 3" descr="mascar BPLUSNT2"/>
          <p:cNvPicPr>
            <a:picLocks noChangeAspect="1" noChangeArrowheads="1"/>
          </p:cNvPicPr>
          <p:nvPr/>
        </p:nvPicPr>
        <p:blipFill>
          <a:blip r:embed="rId3" cstate="print"/>
          <a:srcRect/>
          <a:stretch>
            <a:fillRect/>
          </a:stretch>
        </p:blipFill>
        <p:spPr bwMode="auto">
          <a:xfrm>
            <a:off x="6289675" y="1039813"/>
            <a:ext cx="2370138" cy="3303587"/>
          </a:xfrm>
          <a:prstGeom prst="rect">
            <a:avLst/>
          </a:prstGeom>
          <a:noFill/>
          <a:ln w="9525">
            <a:noFill/>
            <a:miter lim="800000"/>
            <a:headEnd/>
            <a:tailEnd/>
          </a:ln>
        </p:spPr>
      </p:pic>
      <p:sp>
        <p:nvSpPr>
          <p:cNvPr id="84998" name="Text Box 4"/>
          <p:cNvSpPr txBox="1">
            <a:spLocks noChangeArrowheads="1"/>
          </p:cNvSpPr>
          <p:nvPr/>
        </p:nvSpPr>
        <p:spPr bwMode="auto">
          <a:xfrm>
            <a:off x="1638300" y="304800"/>
            <a:ext cx="1212850" cy="366713"/>
          </a:xfrm>
          <a:prstGeom prst="rect">
            <a:avLst/>
          </a:prstGeom>
          <a:noFill/>
          <a:ln w="9525">
            <a:noFill/>
            <a:miter lim="800000"/>
            <a:headEnd/>
            <a:tailEnd/>
          </a:ln>
        </p:spPr>
        <p:txBody>
          <a:bodyPr wrap="none">
            <a:spAutoFit/>
          </a:bodyPr>
          <a:lstStyle/>
          <a:p>
            <a:r>
              <a:rPr lang="pt-PT" sz="1800"/>
              <a:t>Cachimbo</a:t>
            </a:r>
          </a:p>
        </p:txBody>
      </p:sp>
      <p:sp>
        <p:nvSpPr>
          <p:cNvPr id="84999" name="Text Box 5"/>
          <p:cNvSpPr txBox="1">
            <a:spLocks noChangeArrowheads="1"/>
          </p:cNvSpPr>
          <p:nvPr/>
        </p:nvSpPr>
        <p:spPr bwMode="auto">
          <a:xfrm>
            <a:off x="7086600" y="609600"/>
            <a:ext cx="933450" cy="366713"/>
          </a:xfrm>
          <a:prstGeom prst="rect">
            <a:avLst/>
          </a:prstGeom>
          <a:noFill/>
          <a:ln w="9525">
            <a:noFill/>
            <a:miter lim="800000"/>
            <a:headEnd/>
            <a:tailEnd/>
          </a:ln>
        </p:spPr>
        <p:txBody>
          <a:bodyPr wrap="none">
            <a:spAutoFit/>
          </a:bodyPr>
          <a:lstStyle/>
          <a:p>
            <a:r>
              <a:rPr lang="pt-PT" sz="1800"/>
              <a:t>Mascar</a:t>
            </a:r>
          </a:p>
        </p:txBody>
      </p:sp>
      <p:pic>
        <p:nvPicPr>
          <p:cNvPr id="85000" name="Picture 6" descr="cigarro"/>
          <p:cNvPicPr>
            <a:picLocks noChangeAspect="1" noChangeArrowheads="1"/>
          </p:cNvPicPr>
          <p:nvPr/>
        </p:nvPicPr>
        <p:blipFill>
          <a:blip r:embed="rId4" cstate="print"/>
          <a:srcRect/>
          <a:stretch>
            <a:fillRect/>
          </a:stretch>
        </p:blipFill>
        <p:spPr bwMode="auto">
          <a:xfrm>
            <a:off x="3490913" y="2057400"/>
            <a:ext cx="2162175" cy="3657600"/>
          </a:xfrm>
          <a:prstGeom prst="rect">
            <a:avLst/>
          </a:prstGeom>
          <a:noFill/>
          <a:ln w="9525">
            <a:noFill/>
            <a:miter lim="800000"/>
            <a:headEnd/>
            <a:tailEnd/>
          </a:ln>
        </p:spPr>
      </p:pic>
      <p:sp>
        <p:nvSpPr>
          <p:cNvPr id="85001" name="Text Box 7"/>
          <p:cNvSpPr txBox="1">
            <a:spLocks noChangeArrowheads="1"/>
          </p:cNvSpPr>
          <p:nvPr/>
        </p:nvSpPr>
        <p:spPr bwMode="auto">
          <a:xfrm>
            <a:off x="5384800" y="5181600"/>
            <a:ext cx="933450" cy="366713"/>
          </a:xfrm>
          <a:prstGeom prst="rect">
            <a:avLst/>
          </a:prstGeom>
          <a:noFill/>
          <a:ln w="9525">
            <a:noFill/>
            <a:miter lim="800000"/>
            <a:headEnd/>
            <a:tailEnd/>
          </a:ln>
        </p:spPr>
        <p:txBody>
          <a:bodyPr wrap="none">
            <a:spAutoFit/>
          </a:bodyPr>
          <a:lstStyle/>
          <a:p>
            <a:r>
              <a:rPr lang="pt-PT" sz="1800"/>
              <a:t>Cigarro</a:t>
            </a:r>
          </a:p>
        </p:txBody>
      </p:sp>
      <p:grpSp>
        <p:nvGrpSpPr>
          <p:cNvPr id="85002" name="Group 8"/>
          <p:cNvGrpSpPr>
            <a:grpSpLocks/>
          </p:cNvGrpSpPr>
          <p:nvPr/>
        </p:nvGrpSpPr>
        <p:grpSpPr bwMode="auto">
          <a:xfrm>
            <a:off x="1714500" y="2446338"/>
            <a:ext cx="5715000" cy="1936750"/>
            <a:chOff x="0" y="4320"/>
            <a:chExt cx="3600" cy="1220"/>
          </a:xfrm>
        </p:grpSpPr>
        <p:sp>
          <p:nvSpPr>
            <p:cNvPr id="85009" name="Rectangle 9"/>
            <p:cNvSpPr>
              <a:spLocks noChangeArrowheads="1"/>
            </p:cNvSpPr>
            <p:nvPr/>
          </p:nvSpPr>
          <p:spPr bwMode="auto">
            <a:xfrm>
              <a:off x="0" y="4320"/>
              <a:ext cx="3600" cy="0"/>
            </a:xfrm>
            <a:prstGeom prst="rect">
              <a:avLst/>
            </a:prstGeom>
            <a:noFill/>
            <a:ln w="9525">
              <a:noFill/>
              <a:miter lim="800000"/>
              <a:headEnd/>
              <a:tailEnd/>
            </a:ln>
          </p:spPr>
          <p:txBody>
            <a:bodyPr>
              <a:spAutoFit/>
            </a:bodyPr>
            <a:lstStyle/>
            <a:p>
              <a:endParaRPr lang="pt-PT"/>
            </a:p>
          </p:txBody>
        </p:sp>
        <p:sp>
          <p:nvSpPr>
            <p:cNvPr id="85010" name="Rectangle 10"/>
            <p:cNvSpPr>
              <a:spLocks noChangeArrowheads="1"/>
            </p:cNvSpPr>
            <p:nvPr/>
          </p:nvSpPr>
          <p:spPr bwMode="auto">
            <a:xfrm>
              <a:off x="0" y="4320"/>
              <a:ext cx="3600" cy="1220"/>
            </a:xfrm>
            <a:prstGeom prst="rect">
              <a:avLst/>
            </a:prstGeom>
            <a:noFill/>
            <a:ln w="9525">
              <a:noFill/>
              <a:miter lim="800000"/>
              <a:headEnd/>
              <a:tailEnd/>
            </a:ln>
          </p:spPr>
          <p:txBody>
            <a:bodyPr/>
            <a:lstStyle/>
            <a:p>
              <a:r>
                <a:rPr lang="pt-PT" sz="2400"/>
                <a:t>  </a:t>
              </a:r>
              <a:r>
                <a:rPr lang="pt-PT" sz="12100"/>
                <a:t> </a:t>
              </a:r>
              <a:r>
                <a:rPr lang="pt-PT" sz="2400"/>
                <a:t>                            </a:t>
              </a:r>
            </a:p>
          </p:txBody>
        </p:sp>
      </p:grpSp>
      <p:sp>
        <p:nvSpPr>
          <p:cNvPr id="85003" name="AutoShape 11" descr="cigarro"/>
          <p:cNvSpPr>
            <a:spLocks noChangeAspect="1" noChangeArrowheads="1"/>
          </p:cNvSpPr>
          <p:nvPr/>
        </p:nvSpPr>
        <p:spPr bwMode="auto">
          <a:xfrm>
            <a:off x="1890713" y="2492375"/>
            <a:ext cx="2514600" cy="1920875"/>
          </a:xfrm>
          <a:prstGeom prst="rect">
            <a:avLst/>
          </a:prstGeom>
          <a:noFill/>
          <a:ln w="9525">
            <a:noFill/>
            <a:miter lim="800000"/>
            <a:headEnd/>
            <a:tailEnd/>
          </a:ln>
        </p:spPr>
        <p:txBody>
          <a:bodyPr/>
          <a:lstStyle/>
          <a:p>
            <a:endParaRPr lang="pt-PT"/>
          </a:p>
        </p:txBody>
      </p:sp>
      <p:grpSp>
        <p:nvGrpSpPr>
          <p:cNvPr id="85004" name="Group 12"/>
          <p:cNvGrpSpPr>
            <a:grpSpLocks/>
          </p:cNvGrpSpPr>
          <p:nvPr/>
        </p:nvGrpSpPr>
        <p:grpSpPr bwMode="auto">
          <a:xfrm>
            <a:off x="1714500" y="2446338"/>
            <a:ext cx="5715000" cy="1936750"/>
            <a:chOff x="0" y="4320"/>
            <a:chExt cx="3600" cy="1220"/>
          </a:xfrm>
        </p:grpSpPr>
        <p:sp>
          <p:nvSpPr>
            <p:cNvPr id="85007" name="Rectangle 13"/>
            <p:cNvSpPr>
              <a:spLocks noChangeArrowheads="1"/>
            </p:cNvSpPr>
            <p:nvPr/>
          </p:nvSpPr>
          <p:spPr bwMode="auto">
            <a:xfrm>
              <a:off x="0" y="4320"/>
              <a:ext cx="3600" cy="0"/>
            </a:xfrm>
            <a:prstGeom prst="rect">
              <a:avLst/>
            </a:prstGeom>
            <a:noFill/>
            <a:ln w="9525">
              <a:noFill/>
              <a:miter lim="800000"/>
              <a:headEnd/>
              <a:tailEnd/>
            </a:ln>
          </p:spPr>
          <p:txBody>
            <a:bodyPr>
              <a:spAutoFit/>
            </a:bodyPr>
            <a:lstStyle/>
            <a:p>
              <a:endParaRPr lang="pt-PT"/>
            </a:p>
          </p:txBody>
        </p:sp>
        <p:sp>
          <p:nvSpPr>
            <p:cNvPr id="85008" name="Rectangle 14"/>
            <p:cNvSpPr>
              <a:spLocks noChangeArrowheads="1"/>
            </p:cNvSpPr>
            <p:nvPr/>
          </p:nvSpPr>
          <p:spPr bwMode="auto">
            <a:xfrm>
              <a:off x="0" y="4320"/>
              <a:ext cx="3600" cy="1220"/>
            </a:xfrm>
            <a:prstGeom prst="rect">
              <a:avLst/>
            </a:prstGeom>
            <a:noFill/>
            <a:ln w="9525">
              <a:noFill/>
              <a:miter lim="800000"/>
              <a:headEnd/>
              <a:tailEnd/>
            </a:ln>
          </p:spPr>
          <p:txBody>
            <a:bodyPr/>
            <a:lstStyle/>
            <a:p>
              <a:r>
                <a:rPr lang="pt-PT" sz="2400"/>
                <a:t>  </a:t>
              </a:r>
              <a:r>
                <a:rPr lang="pt-PT" sz="12100"/>
                <a:t> </a:t>
              </a:r>
              <a:r>
                <a:rPr lang="pt-PT" sz="2400"/>
                <a:t>                            </a:t>
              </a:r>
            </a:p>
          </p:txBody>
        </p:sp>
      </p:grpSp>
      <p:pic>
        <p:nvPicPr>
          <p:cNvPr id="85005" name="Picture 15" descr="cigarro"/>
          <p:cNvPicPr>
            <a:picLocks noChangeAspect="1" noChangeArrowheads="1"/>
          </p:cNvPicPr>
          <p:nvPr/>
        </p:nvPicPr>
        <p:blipFill>
          <a:blip r:embed="rId5" cstate="print"/>
          <a:srcRect/>
          <a:stretch>
            <a:fillRect/>
          </a:stretch>
        </p:blipFill>
        <p:spPr bwMode="auto">
          <a:xfrm>
            <a:off x="762000" y="3048000"/>
            <a:ext cx="2514600" cy="1920875"/>
          </a:xfrm>
          <a:prstGeom prst="rect">
            <a:avLst/>
          </a:prstGeom>
          <a:noFill/>
          <a:ln w="9525">
            <a:noFill/>
            <a:miter lim="800000"/>
            <a:headEnd/>
            <a:tailEnd/>
          </a:ln>
        </p:spPr>
      </p:pic>
      <p:sp>
        <p:nvSpPr>
          <p:cNvPr id="85006" name="Text Box 16"/>
          <p:cNvSpPr txBox="1">
            <a:spLocks noChangeArrowheads="1"/>
          </p:cNvSpPr>
          <p:nvPr/>
        </p:nvSpPr>
        <p:spPr bwMode="auto">
          <a:xfrm>
            <a:off x="1390650" y="5029200"/>
            <a:ext cx="996950" cy="366713"/>
          </a:xfrm>
          <a:prstGeom prst="rect">
            <a:avLst/>
          </a:prstGeom>
          <a:noFill/>
          <a:ln w="9525">
            <a:noFill/>
            <a:miter lim="800000"/>
            <a:headEnd/>
            <a:tailEnd/>
          </a:ln>
        </p:spPr>
        <p:txBody>
          <a:bodyPr wrap="none">
            <a:spAutoFit/>
          </a:bodyPr>
          <a:lstStyle/>
          <a:p>
            <a:r>
              <a:rPr lang="pt-PT" sz="1800"/>
              <a:t>Charuto</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342900" y="260350"/>
            <a:ext cx="8405813" cy="6303963"/>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Posição da Data 1"/>
          <p:cNvSpPr>
            <a:spLocks noGrp="1"/>
          </p:cNvSpPr>
          <p:nvPr>
            <p:ph type="dt" sz="quarter" idx="10"/>
          </p:nvPr>
        </p:nvSpPr>
        <p:spPr/>
        <p:txBody>
          <a:bodyPr/>
          <a:lstStyle/>
          <a:p>
            <a:pPr>
              <a:defRPr/>
            </a:pPr>
            <a:fld id="{939D8EF1-80E7-4BF3-8EB8-C17436F63CB4}" type="datetime1">
              <a:rPr lang="pt-PT"/>
              <a:pPr>
                <a:defRPr/>
              </a:pPr>
              <a:t>11-04-2017</a:t>
            </a:fld>
            <a:endParaRPr lang="pt-PT"/>
          </a:p>
        </p:txBody>
      </p:sp>
      <p:sp>
        <p:nvSpPr>
          <p:cNvPr id="10" name="Marcador de Posição do Número do Diapositivo 3"/>
          <p:cNvSpPr>
            <a:spLocks noGrp="1"/>
          </p:cNvSpPr>
          <p:nvPr>
            <p:ph type="sldNum" sz="quarter" idx="12"/>
          </p:nvPr>
        </p:nvSpPr>
        <p:spPr/>
        <p:txBody>
          <a:bodyPr/>
          <a:lstStyle/>
          <a:p>
            <a:pPr>
              <a:defRPr/>
            </a:pPr>
            <a:fld id="{A66FA842-1BA1-4951-BE0A-F4B51417CC65}" type="slidenum">
              <a:rPr lang="pt-PT"/>
              <a:pPr>
                <a:defRPr/>
              </a:pPr>
              <a:t>80</a:t>
            </a:fld>
            <a:endParaRPr lang="pt-PT"/>
          </a:p>
        </p:txBody>
      </p:sp>
      <p:pic>
        <p:nvPicPr>
          <p:cNvPr id="86020" name="Picture 2" descr="rapé 1745"/>
          <p:cNvPicPr>
            <a:picLocks noChangeAspect="1" noChangeArrowheads="1"/>
          </p:cNvPicPr>
          <p:nvPr/>
        </p:nvPicPr>
        <p:blipFill>
          <a:blip r:embed="rId2" cstate="print"/>
          <a:srcRect/>
          <a:stretch>
            <a:fillRect/>
          </a:stretch>
        </p:blipFill>
        <p:spPr bwMode="auto">
          <a:xfrm>
            <a:off x="4787900" y="260350"/>
            <a:ext cx="1528763" cy="1981200"/>
          </a:xfrm>
          <a:prstGeom prst="rect">
            <a:avLst/>
          </a:prstGeom>
          <a:noFill/>
          <a:ln w="9525">
            <a:noFill/>
            <a:miter lim="800000"/>
            <a:headEnd/>
            <a:tailEnd/>
          </a:ln>
        </p:spPr>
      </p:pic>
      <p:pic>
        <p:nvPicPr>
          <p:cNvPr id="86021" name="Picture 3" descr="rapé 1982"/>
          <p:cNvPicPr>
            <a:picLocks noChangeAspect="1" noChangeArrowheads="1"/>
          </p:cNvPicPr>
          <p:nvPr/>
        </p:nvPicPr>
        <p:blipFill>
          <a:blip r:embed="rId3" cstate="print"/>
          <a:srcRect/>
          <a:stretch>
            <a:fillRect/>
          </a:stretch>
        </p:blipFill>
        <p:spPr bwMode="auto">
          <a:xfrm>
            <a:off x="762000" y="304800"/>
            <a:ext cx="3132138" cy="1893888"/>
          </a:xfrm>
          <a:prstGeom prst="rect">
            <a:avLst/>
          </a:prstGeom>
          <a:noFill/>
          <a:ln w="9525">
            <a:noFill/>
            <a:miter lim="800000"/>
            <a:headEnd/>
            <a:tailEnd/>
          </a:ln>
        </p:spPr>
      </p:pic>
      <p:pic>
        <p:nvPicPr>
          <p:cNvPr id="86022" name="Picture 4" descr="rapé Gletscherprise%20advertise"/>
          <p:cNvPicPr>
            <a:picLocks noChangeAspect="1" noChangeArrowheads="1"/>
          </p:cNvPicPr>
          <p:nvPr/>
        </p:nvPicPr>
        <p:blipFill>
          <a:blip r:embed="rId4" cstate="print"/>
          <a:srcRect/>
          <a:stretch>
            <a:fillRect/>
          </a:stretch>
        </p:blipFill>
        <p:spPr bwMode="auto">
          <a:xfrm>
            <a:off x="1258888" y="2565400"/>
            <a:ext cx="2528887" cy="3571875"/>
          </a:xfrm>
          <a:prstGeom prst="rect">
            <a:avLst/>
          </a:prstGeom>
          <a:noFill/>
          <a:ln w="9525">
            <a:noFill/>
            <a:miter lim="800000"/>
            <a:headEnd/>
            <a:tailEnd/>
          </a:ln>
        </p:spPr>
      </p:pic>
      <p:sp>
        <p:nvSpPr>
          <p:cNvPr id="86023" name="Text Box 5"/>
          <p:cNvSpPr txBox="1">
            <a:spLocks noChangeArrowheads="1"/>
          </p:cNvSpPr>
          <p:nvPr/>
        </p:nvSpPr>
        <p:spPr bwMode="auto">
          <a:xfrm>
            <a:off x="6372225" y="1700213"/>
            <a:ext cx="692150" cy="366712"/>
          </a:xfrm>
          <a:prstGeom prst="rect">
            <a:avLst/>
          </a:prstGeom>
          <a:noFill/>
          <a:ln w="9525">
            <a:noFill/>
            <a:miter lim="800000"/>
            <a:headEnd/>
            <a:tailEnd/>
          </a:ln>
        </p:spPr>
        <p:txBody>
          <a:bodyPr wrap="none">
            <a:spAutoFit/>
          </a:bodyPr>
          <a:lstStyle/>
          <a:p>
            <a:r>
              <a:rPr lang="pt-PT" sz="1800"/>
              <a:t>1745</a:t>
            </a:r>
          </a:p>
        </p:txBody>
      </p:sp>
      <p:sp>
        <p:nvSpPr>
          <p:cNvPr id="86024" name="Text Box 6"/>
          <p:cNvSpPr txBox="1">
            <a:spLocks noChangeArrowheads="1"/>
          </p:cNvSpPr>
          <p:nvPr/>
        </p:nvSpPr>
        <p:spPr bwMode="auto">
          <a:xfrm>
            <a:off x="3879850" y="1752600"/>
            <a:ext cx="692150" cy="366713"/>
          </a:xfrm>
          <a:prstGeom prst="rect">
            <a:avLst/>
          </a:prstGeom>
          <a:noFill/>
          <a:ln w="9525">
            <a:noFill/>
            <a:miter lim="800000"/>
            <a:headEnd/>
            <a:tailEnd/>
          </a:ln>
        </p:spPr>
        <p:txBody>
          <a:bodyPr wrap="none">
            <a:spAutoFit/>
          </a:bodyPr>
          <a:lstStyle/>
          <a:p>
            <a:r>
              <a:rPr lang="pt-PT" sz="1800"/>
              <a:t>1982</a:t>
            </a:r>
          </a:p>
        </p:txBody>
      </p:sp>
      <p:sp>
        <p:nvSpPr>
          <p:cNvPr id="86025" name="Text Box 7"/>
          <p:cNvSpPr txBox="1">
            <a:spLocks noChangeArrowheads="1"/>
          </p:cNvSpPr>
          <p:nvPr/>
        </p:nvSpPr>
        <p:spPr bwMode="auto">
          <a:xfrm>
            <a:off x="8413750" y="0"/>
            <a:ext cx="730250" cy="366713"/>
          </a:xfrm>
          <a:prstGeom prst="rect">
            <a:avLst/>
          </a:prstGeom>
          <a:noFill/>
          <a:ln w="9525">
            <a:noFill/>
            <a:miter lim="800000"/>
            <a:headEnd/>
            <a:tailEnd/>
          </a:ln>
        </p:spPr>
        <p:txBody>
          <a:bodyPr wrap="none">
            <a:spAutoFit/>
          </a:bodyPr>
          <a:lstStyle/>
          <a:p>
            <a:r>
              <a:rPr lang="pt-PT" sz="1800"/>
              <a:t>Rapé</a:t>
            </a:r>
          </a:p>
        </p:txBody>
      </p:sp>
      <p:pic>
        <p:nvPicPr>
          <p:cNvPr id="86026" name="Picture 10" descr="C:\Users\maria helena\Documents\Aulas\aulas TECNOLOGIA DOS PRODUTOS TROPICAIS bolonha\201011\200910\Rapé Carolina Camacho.jpg"/>
          <p:cNvPicPr>
            <a:picLocks noChangeAspect="1" noChangeArrowheads="1"/>
          </p:cNvPicPr>
          <p:nvPr/>
        </p:nvPicPr>
        <p:blipFill>
          <a:blip r:embed="rId5" cstate="print"/>
          <a:srcRect/>
          <a:stretch>
            <a:fillRect/>
          </a:stretch>
        </p:blipFill>
        <p:spPr bwMode="auto">
          <a:xfrm>
            <a:off x="4284663" y="2565400"/>
            <a:ext cx="2846387" cy="3795713"/>
          </a:xfrm>
          <a:prstGeom prst="rect">
            <a:avLst/>
          </a:prstGeom>
          <a:noFill/>
          <a:ln w="9525">
            <a:noFill/>
            <a:miter lim="800000"/>
            <a:headEnd/>
            <a:tailEnd/>
          </a:ln>
        </p:spPr>
      </p:pic>
      <p:sp>
        <p:nvSpPr>
          <p:cNvPr id="86027" name="Rectângulo 10"/>
          <p:cNvSpPr>
            <a:spLocks noChangeArrowheads="1"/>
          </p:cNvSpPr>
          <p:nvPr/>
        </p:nvSpPr>
        <p:spPr bwMode="auto">
          <a:xfrm rot="5400000">
            <a:off x="6279356" y="5250657"/>
            <a:ext cx="2016125" cy="246062"/>
          </a:xfrm>
          <a:prstGeom prst="rect">
            <a:avLst/>
          </a:prstGeom>
          <a:noFill/>
          <a:ln w="9525">
            <a:noFill/>
            <a:miter lim="800000"/>
            <a:headEnd/>
            <a:tailEnd/>
          </a:ln>
        </p:spPr>
        <p:txBody>
          <a:bodyPr>
            <a:spAutoFit/>
          </a:bodyPr>
          <a:lstStyle/>
          <a:p>
            <a:r>
              <a:rPr lang="pt-PT" sz="1000"/>
              <a:t>foto de: Carolina Camacho</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C:\Users\maria helena\Documents\Aulas\aulas TECNOLOGIA DOS PRODUTOS TROPICAIS bolonha\201011\200910\tabaco cabo verde  manuel  monteiro 2010.JPG"/>
          <p:cNvPicPr>
            <a:picLocks noChangeAspect="1" noChangeArrowheads="1"/>
          </p:cNvPicPr>
          <p:nvPr/>
        </p:nvPicPr>
        <p:blipFill>
          <a:blip r:embed="rId2" cstate="print"/>
          <a:srcRect/>
          <a:stretch>
            <a:fillRect/>
          </a:stretch>
        </p:blipFill>
        <p:spPr bwMode="auto">
          <a:xfrm>
            <a:off x="0" y="0"/>
            <a:ext cx="8316913" cy="6237288"/>
          </a:xfrm>
          <a:prstGeom prst="rect">
            <a:avLst/>
          </a:prstGeom>
          <a:noFill/>
          <a:ln w="9525">
            <a:noFill/>
            <a:miter lim="800000"/>
            <a:headEnd/>
            <a:tailEnd/>
          </a:ln>
        </p:spPr>
      </p:pic>
      <p:sp>
        <p:nvSpPr>
          <p:cNvPr id="87043" name="Rectângulo 2"/>
          <p:cNvSpPr>
            <a:spLocks noChangeArrowheads="1"/>
          </p:cNvSpPr>
          <p:nvPr/>
        </p:nvSpPr>
        <p:spPr bwMode="auto">
          <a:xfrm>
            <a:off x="323850" y="6308725"/>
            <a:ext cx="5400675" cy="339725"/>
          </a:xfrm>
          <a:prstGeom prst="rect">
            <a:avLst/>
          </a:prstGeom>
          <a:noFill/>
          <a:ln w="9525">
            <a:noFill/>
            <a:miter lim="800000"/>
            <a:headEnd/>
            <a:tailEnd/>
          </a:ln>
        </p:spPr>
        <p:txBody>
          <a:bodyPr>
            <a:spAutoFit/>
          </a:bodyPr>
          <a:lstStyle/>
          <a:p>
            <a:r>
              <a:rPr lang="pt-PT" sz="1600"/>
              <a:t>tabaco - cabo verde;  Foto: manuel  monteiro 2010</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Posição da Data 1"/>
          <p:cNvSpPr>
            <a:spLocks noGrp="1"/>
          </p:cNvSpPr>
          <p:nvPr>
            <p:ph type="dt" sz="quarter" idx="10"/>
          </p:nvPr>
        </p:nvSpPr>
        <p:spPr/>
        <p:txBody>
          <a:bodyPr/>
          <a:lstStyle/>
          <a:p>
            <a:pPr>
              <a:defRPr/>
            </a:pPr>
            <a:fld id="{6D5EEB58-9675-4392-BC13-AC32C4D85C31}" type="datetime1">
              <a:rPr lang="pt-PT"/>
              <a:pPr>
                <a:defRPr/>
              </a:pPr>
              <a:t>11-04-2017</a:t>
            </a:fld>
            <a:endParaRPr lang="pt-PT"/>
          </a:p>
        </p:txBody>
      </p:sp>
      <p:sp>
        <p:nvSpPr>
          <p:cNvPr id="9" name="Marcador de Posição do Número do Diapositivo 3"/>
          <p:cNvSpPr>
            <a:spLocks noGrp="1"/>
          </p:cNvSpPr>
          <p:nvPr>
            <p:ph type="sldNum" sz="quarter" idx="12"/>
          </p:nvPr>
        </p:nvSpPr>
        <p:spPr/>
        <p:txBody>
          <a:bodyPr/>
          <a:lstStyle/>
          <a:p>
            <a:pPr>
              <a:defRPr/>
            </a:pPr>
            <a:fld id="{B5685C42-2E24-47C1-94E2-207A06160374}" type="slidenum">
              <a:rPr lang="pt-PT"/>
              <a:pPr>
                <a:defRPr/>
              </a:pPr>
              <a:t>82</a:t>
            </a:fld>
            <a:endParaRPr lang="pt-PT"/>
          </a:p>
        </p:txBody>
      </p:sp>
      <p:pic>
        <p:nvPicPr>
          <p:cNvPr id="88068" name="Picture 2" descr="Villagers with tobacco"/>
          <p:cNvPicPr>
            <a:picLocks noChangeAspect="1" noChangeArrowheads="1"/>
          </p:cNvPicPr>
          <p:nvPr/>
        </p:nvPicPr>
        <p:blipFill>
          <a:blip r:embed="rId2" cstate="print"/>
          <a:srcRect/>
          <a:stretch>
            <a:fillRect/>
          </a:stretch>
        </p:blipFill>
        <p:spPr bwMode="auto">
          <a:xfrm>
            <a:off x="2555875" y="0"/>
            <a:ext cx="4824413" cy="3617913"/>
          </a:xfrm>
          <a:prstGeom prst="rect">
            <a:avLst/>
          </a:prstGeom>
          <a:noFill/>
          <a:ln w="9525">
            <a:noFill/>
            <a:miter lim="800000"/>
            <a:headEnd/>
            <a:tailEnd/>
          </a:ln>
        </p:spPr>
      </p:pic>
      <p:pic>
        <p:nvPicPr>
          <p:cNvPr id="88069" name="Picture 3" descr="41925777_ce733345d0_m"/>
          <p:cNvPicPr>
            <a:picLocks noChangeAspect="1" noChangeArrowheads="1"/>
          </p:cNvPicPr>
          <p:nvPr/>
        </p:nvPicPr>
        <p:blipFill>
          <a:blip r:embed="rId3" cstate="print"/>
          <a:srcRect/>
          <a:stretch>
            <a:fillRect/>
          </a:stretch>
        </p:blipFill>
        <p:spPr bwMode="auto">
          <a:xfrm>
            <a:off x="5940425" y="1268413"/>
            <a:ext cx="2773363" cy="4159250"/>
          </a:xfrm>
          <a:prstGeom prst="rect">
            <a:avLst/>
          </a:prstGeom>
          <a:noFill/>
          <a:ln w="9525">
            <a:noFill/>
            <a:miter lim="800000"/>
            <a:headEnd/>
            <a:tailEnd/>
          </a:ln>
        </p:spPr>
      </p:pic>
      <p:sp>
        <p:nvSpPr>
          <p:cNvPr id="88070" name="Text Box 4"/>
          <p:cNvSpPr txBox="1">
            <a:spLocks noChangeArrowheads="1"/>
          </p:cNvSpPr>
          <p:nvPr/>
        </p:nvSpPr>
        <p:spPr bwMode="auto">
          <a:xfrm>
            <a:off x="7562850" y="836613"/>
            <a:ext cx="1581150" cy="366712"/>
          </a:xfrm>
          <a:prstGeom prst="rect">
            <a:avLst/>
          </a:prstGeom>
          <a:noFill/>
          <a:ln w="9525">
            <a:noFill/>
            <a:miter lim="800000"/>
            <a:headEnd/>
            <a:tailEnd/>
          </a:ln>
        </p:spPr>
        <p:txBody>
          <a:bodyPr wrap="none">
            <a:spAutoFit/>
          </a:bodyPr>
          <a:lstStyle/>
          <a:p>
            <a:r>
              <a:rPr lang="pt-PT" sz="1800"/>
              <a:t>Moçambique</a:t>
            </a:r>
          </a:p>
        </p:txBody>
      </p:sp>
      <p:pic>
        <p:nvPicPr>
          <p:cNvPr id="88071" name="Picture 5" descr="tabaco em rolo"/>
          <p:cNvPicPr>
            <a:picLocks noChangeAspect="1" noChangeArrowheads="1"/>
          </p:cNvPicPr>
          <p:nvPr/>
        </p:nvPicPr>
        <p:blipFill>
          <a:blip r:embed="rId4" cstate="print"/>
          <a:srcRect/>
          <a:stretch>
            <a:fillRect/>
          </a:stretch>
        </p:blipFill>
        <p:spPr bwMode="auto">
          <a:xfrm>
            <a:off x="0" y="3644900"/>
            <a:ext cx="3721100" cy="2478088"/>
          </a:xfrm>
          <a:prstGeom prst="rect">
            <a:avLst/>
          </a:prstGeom>
          <a:noFill/>
          <a:ln w="9525">
            <a:noFill/>
            <a:miter lim="800000"/>
            <a:headEnd/>
            <a:tailEnd/>
          </a:ln>
        </p:spPr>
      </p:pic>
      <p:sp>
        <p:nvSpPr>
          <p:cNvPr id="88072" name="Text Box 6"/>
          <p:cNvSpPr txBox="1">
            <a:spLocks noChangeArrowheads="1"/>
          </p:cNvSpPr>
          <p:nvPr/>
        </p:nvSpPr>
        <p:spPr bwMode="auto">
          <a:xfrm>
            <a:off x="-25400" y="3062288"/>
            <a:ext cx="1454150" cy="366712"/>
          </a:xfrm>
          <a:prstGeom prst="rect">
            <a:avLst/>
          </a:prstGeom>
          <a:noFill/>
          <a:ln w="9525">
            <a:noFill/>
            <a:miter lim="800000"/>
            <a:headEnd/>
            <a:tailEnd/>
          </a:ln>
        </p:spPr>
        <p:txBody>
          <a:bodyPr wrap="none">
            <a:spAutoFit/>
          </a:bodyPr>
          <a:lstStyle/>
          <a:p>
            <a:r>
              <a:rPr lang="pt-PT" sz="1800"/>
              <a:t>Cabo Verde</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descr="beterraba"/>
          <p:cNvPicPr>
            <a:picLocks noChangeAspect="1" noChangeArrowheads="1"/>
          </p:cNvPicPr>
          <p:nvPr/>
        </p:nvPicPr>
        <p:blipFill>
          <a:blip r:embed="rId2" cstate="print"/>
          <a:srcRect/>
          <a:stretch>
            <a:fillRect/>
          </a:stretch>
        </p:blipFill>
        <p:spPr bwMode="auto">
          <a:xfrm>
            <a:off x="4191000" y="0"/>
            <a:ext cx="2151063" cy="3810000"/>
          </a:xfrm>
          <a:prstGeom prst="rect">
            <a:avLst/>
          </a:prstGeom>
          <a:noFill/>
          <a:ln w="9525">
            <a:noFill/>
            <a:miter lim="800000"/>
            <a:headEnd/>
            <a:tailEnd/>
          </a:ln>
        </p:spPr>
      </p:pic>
      <p:pic>
        <p:nvPicPr>
          <p:cNvPr id="49156" name="Picture 4" descr="cana açucar"/>
          <p:cNvPicPr>
            <a:picLocks noChangeAspect="1" noChangeArrowheads="1"/>
          </p:cNvPicPr>
          <p:nvPr/>
        </p:nvPicPr>
        <p:blipFill>
          <a:blip r:embed="rId3" cstate="print"/>
          <a:srcRect/>
          <a:stretch>
            <a:fillRect/>
          </a:stretch>
        </p:blipFill>
        <p:spPr bwMode="auto">
          <a:xfrm>
            <a:off x="42863" y="0"/>
            <a:ext cx="3932237" cy="6858000"/>
          </a:xfrm>
          <a:prstGeom prst="rect">
            <a:avLst/>
          </a:prstGeom>
          <a:noFill/>
          <a:ln w="9525">
            <a:noFill/>
            <a:miter lim="800000"/>
            <a:headEnd/>
            <a:tailEnd/>
          </a:ln>
        </p:spPr>
      </p:pic>
      <p:sp>
        <p:nvSpPr>
          <p:cNvPr id="49157" name="Text Box 5"/>
          <p:cNvSpPr txBox="1">
            <a:spLocks noChangeArrowheads="1"/>
          </p:cNvSpPr>
          <p:nvPr/>
        </p:nvSpPr>
        <p:spPr bwMode="auto">
          <a:xfrm>
            <a:off x="5105400" y="4953000"/>
            <a:ext cx="3657600" cy="1006475"/>
          </a:xfrm>
          <a:prstGeom prst="rect">
            <a:avLst/>
          </a:prstGeom>
          <a:noFill/>
          <a:ln w="9525">
            <a:noFill/>
            <a:miter lim="800000"/>
            <a:headEnd/>
            <a:tailEnd/>
          </a:ln>
          <a:effectLst/>
        </p:spPr>
        <p:txBody>
          <a:bodyPr>
            <a:spAutoFit/>
          </a:bodyPr>
          <a:lstStyle/>
          <a:p>
            <a:pPr eaLnBrk="0" hangingPunct="0">
              <a:defRPr/>
            </a:pPr>
            <a:r>
              <a:rPr lang="pt-PT" sz="6000">
                <a:effectLst>
                  <a:outerShdw blurRad="38100" dist="38100" dir="2700000" algn="tl">
                    <a:srgbClr val="000000"/>
                  </a:outerShdw>
                </a:effectLst>
                <a:cs typeface="+mn-cs"/>
              </a:rPr>
              <a:t>AÇÚCAR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9156"/>
                                        </p:tgtEl>
                                        <p:attrNameLst>
                                          <p:attrName>style.visibility</p:attrName>
                                        </p:attrNameLst>
                                      </p:cBhvr>
                                      <p:to>
                                        <p:strVal val="visible"/>
                                      </p:to>
                                    </p:set>
                                    <p:anim calcmode="lin" valueType="num">
                                      <p:cBhvr additive="base">
                                        <p:cTn id="7" dur="500" fill="hold"/>
                                        <p:tgtEl>
                                          <p:spTgt spid="49156"/>
                                        </p:tgtEl>
                                        <p:attrNameLst>
                                          <p:attrName>ppt_x</p:attrName>
                                        </p:attrNameLst>
                                      </p:cBhvr>
                                      <p:tavLst>
                                        <p:tav tm="0">
                                          <p:val>
                                            <p:strVal val="0-#ppt_w/2"/>
                                          </p:val>
                                        </p:tav>
                                        <p:tav tm="100000">
                                          <p:val>
                                            <p:strVal val="#ppt_x"/>
                                          </p:val>
                                        </p:tav>
                                      </p:tavLst>
                                    </p:anim>
                                    <p:anim calcmode="lin" valueType="num">
                                      <p:cBhvr additive="base">
                                        <p:cTn id="8" dur="500" fill="hold"/>
                                        <p:tgtEl>
                                          <p:spTgt spid="4915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9155"/>
                                        </p:tgtEl>
                                        <p:attrNameLst>
                                          <p:attrName>style.visibility</p:attrName>
                                        </p:attrNameLst>
                                      </p:cBhvr>
                                      <p:to>
                                        <p:strVal val="visible"/>
                                      </p:to>
                                    </p:set>
                                    <p:anim calcmode="lin" valueType="num">
                                      <p:cBhvr additive="base">
                                        <p:cTn id="13" dur="500" fill="hold"/>
                                        <p:tgtEl>
                                          <p:spTgt spid="49155"/>
                                        </p:tgtEl>
                                        <p:attrNameLst>
                                          <p:attrName>ppt_x</p:attrName>
                                        </p:attrNameLst>
                                      </p:cBhvr>
                                      <p:tavLst>
                                        <p:tav tm="0">
                                          <p:val>
                                            <p:strVal val="0-#ppt_w/2"/>
                                          </p:val>
                                        </p:tav>
                                        <p:tav tm="100000">
                                          <p:val>
                                            <p:strVal val="#ppt_x"/>
                                          </p:val>
                                        </p:tav>
                                      </p:tavLst>
                                    </p:anim>
                                    <p:anim calcmode="lin" valueType="num">
                                      <p:cBhvr additive="base">
                                        <p:cTn id="14" dur="500" fill="hold"/>
                                        <p:tgtEl>
                                          <p:spTgt spid="4915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0" nodeType="clickEffect">
                                  <p:stCondLst>
                                    <p:cond delay="0"/>
                                  </p:stCondLst>
                                  <p:childTnLst>
                                    <p:set>
                                      <p:cBhvr>
                                        <p:cTn id="18" dur="1" fill="hold">
                                          <p:stCondLst>
                                            <p:cond delay="0"/>
                                          </p:stCondLst>
                                        </p:cTn>
                                        <p:tgtEl>
                                          <p:spTgt spid="49157"/>
                                        </p:tgtEl>
                                        <p:attrNameLst>
                                          <p:attrName>style.visibility</p:attrName>
                                        </p:attrNameLst>
                                      </p:cBhvr>
                                      <p:to>
                                        <p:strVal val="visible"/>
                                      </p:to>
                                    </p:set>
                                    <p:anim calcmode="lin" valueType="num">
                                      <p:cBhvr>
                                        <p:cTn id="19" dur="500" fill="hold"/>
                                        <p:tgtEl>
                                          <p:spTgt spid="49157"/>
                                        </p:tgtEl>
                                        <p:attrNameLst>
                                          <p:attrName>ppt_w</p:attrName>
                                        </p:attrNameLst>
                                      </p:cBhvr>
                                      <p:tavLst>
                                        <p:tav tm="0">
                                          <p:val>
                                            <p:strVal val="4*#ppt_w"/>
                                          </p:val>
                                        </p:tav>
                                        <p:tav tm="100000">
                                          <p:val>
                                            <p:strVal val="#ppt_w"/>
                                          </p:val>
                                        </p:tav>
                                      </p:tavLst>
                                    </p:anim>
                                    <p:anim calcmode="lin" valueType="num">
                                      <p:cBhvr>
                                        <p:cTn id="20" dur="500" fill="hold"/>
                                        <p:tgtEl>
                                          <p:spTgt spid="4915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5013176"/>
            <a:ext cx="7772400" cy="1143000"/>
          </a:xfrm>
        </p:spPr>
        <p:txBody>
          <a:bodyPr/>
          <a:lstStyle/>
          <a:p>
            <a:pPr algn="l"/>
            <a:r>
              <a:rPr lang="es-ES" sz="2000" dirty="0" smtClean="0"/>
              <a:t>Verde ----Países </a:t>
            </a:r>
            <a:r>
              <a:rPr lang="es-ES" sz="2000" dirty="0" smtClean="0"/>
              <a:t>donde se cultiva la caña</a:t>
            </a:r>
            <a:br>
              <a:rPr lang="es-ES" sz="2000" dirty="0" smtClean="0"/>
            </a:br>
            <a:r>
              <a:rPr lang="es-ES" sz="2000" dirty="0" smtClean="0"/>
              <a:t/>
            </a:r>
            <a:br>
              <a:rPr lang="es-ES" sz="2000" dirty="0" smtClean="0"/>
            </a:br>
            <a:r>
              <a:rPr lang="es-ES" sz="2000" dirty="0" err="1" smtClean="0"/>
              <a:t>laranja</a:t>
            </a:r>
            <a:r>
              <a:rPr lang="es-ES" sz="2000" dirty="0" smtClean="0"/>
              <a:t> ----Países </a:t>
            </a:r>
            <a:r>
              <a:rPr lang="es-ES" sz="2000" dirty="0" smtClean="0"/>
              <a:t>donde se cultiva la remolacha</a:t>
            </a:r>
            <a:br>
              <a:rPr lang="es-ES" sz="2000" dirty="0" smtClean="0"/>
            </a:br>
            <a:r>
              <a:rPr lang="es-ES" sz="2000" dirty="0" smtClean="0"/>
              <a:t/>
            </a:r>
            <a:br>
              <a:rPr lang="es-ES" sz="2000" dirty="0" smtClean="0"/>
            </a:br>
            <a:r>
              <a:rPr lang="es-ES" sz="2000" dirty="0" err="1" smtClean="0"/>
              <a:t>lilás</a:t>
            </a:r>
            <a:r>
              <a:rPr lang="es-ES" sz="2000" dirty="0" smtClean="0"/>
              <a:t> -------Países </a:t>
            </a:r>
            <a:r>
              <a:rPr lang="es-ES" sz="2000" dirty="0" smtClean="0"/>
              <a:t>que producen azúcar de caña y azúcar de remolacha</a:t>
            </a:r>
            <a:endParaRPr lang="pt-PT" sz="2000" dirty="0"/>
          </a:p>
        </p:txBody>
      </p:sp>
      <p:pic>
        <p:nvPicPr>
          <p:cNvPr id="121858" name="Picture 2"/>
          <p:cNvPicPr>
            <a:picLocks noGrp="1" noChangeAspect="1" noChangeArrowheads="1"/>
          </p:cNvPicPr>
          <p:nvPr>
            <p:ph idx="1"/>
          </p:nvPr>
        </p:nvPicPr>
        <p:blipFill>
          <a:blip r:embed="rId2" cstate="print"/>
          <a:srcRect/>
          <a:stretch>
            <a:fillRect/>
          </a:stretch>
        </p:blipFill>
        <p:spPr bwMode="auto">
          <a:xfrm>
            <a:off x="251520" y="260648"/>
            <a:ext cx="8152990" cy="4266099"/>
          </a:xfrm>
          <a:prstGeom prst="rect">
            <a:avLst/>
          </a:prstGeom>
          <a:noFill/>
          <a:ln w="9525">
            <a:noFill/>
            <a:miter lim="800000"/>
            <a:headEnd/>
            <a:tailEnd/>
          </a:ln>
        </p:spPr>
      </p:pic>
      <p:sp>
        <p:nvSpPr>
          <p:cNvPr id="11" name="Rectângulo 10"/>
          <p:cNvSpPr/>
          <p:nvPr/>
        </p:nvSpPr>
        <p:spPr>
          <a:xfrm rot="5400000">
            <a:off x="6456947" y="3848309"/>
            <a:ext cx="4572000" cy="276999"/>
          </a:xfrm>
          <a:prstGeom prst="rect">
            <a:avLst/>
          </a:prstGeom>
        </p:spPr>
        <p:txBody>
          <a:bodyPr>
            <a:spAutoFit/>
          </a:bodyPr>
          <a:lstStyle/>
          <a:p>
            <a:r>
              <a:rPr lang="pt-PT" sz="1200" dirty="0" smtClean="0"/>
              <a:t>http://www.azucarera.es/descubre_mundo.php#</a:t>
            </a:r>
            <a:endParaRPr lang="pt-PT" sz="120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campo cana açucar"/>
          <p:cNvPicPr>
            <a:picLocks noChangeAspect="1" noChangeArrowheads="1"/>
          </p:cNvPicPr>
          <p:nvPr/>
        </p:nvPicPr>
        <p:blipFill>
          <a:blip r:embed="rId2" cstate="print"/>
          <a:srcRect/>
          <a:stretch>
            <a:fillRect/>
          </a:stretch>
        </p:blipFill>
        <p:spPr bwMode="auto">
          <a:xfrm>
            <a:off x="0" y="1454150"/>
            <a:ext cx="9144000" cy="3948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fábrica"/>
          <p:cNvPicPr>
            <a:picLocks noChangeAspect="1" noChangeArrowheads="1"/>
          </p:cNvPicPr>
          <p:nvPr/>
        </p:nvPicPr>
        <p:blipFill>
          <a:blip r:embed="rId2" cstate="print"/>
          <a:srcRect/>
          <a:stretch>
            <a:fillRect/>
          </a:stretch>
        </p:blipFill>
        <p:spPr bwMode="auto">
          <a:xfrm>
            <a:off x="1800225" y="0"/>
            <a:ext cx="55435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dif tip açucar"/>
          <p:cNvPicPr>
            <a:picLocks noChangeAspect="1" noChangeArrowheads="1"/>
          </p:cNvPicPr>
          <p:nvPr/>
        </p:nvPicPr>
        <p:blipFill>
          <a:blip r:embed="rId2" cstate="print"/>
          <a:srcRect/>
          <a:stretch>
            <a:fillRect/>
          </a:stretch>
        </p:blipFill>
        <p:spPr bwMode="auto">
          <a:xfrm>
            <a:off x="1781175" y="1588"/>
            <a:ext cx="5581650" cy="68532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685800" y="0"/>
            <a:ext cx="7391400" cy="1555750"/>
          </a:xfrm>
          <a:prstGeom prst="rect">
            <a:avLst/>
          </a:prstGeom>
          <a:noFill/>
          <a:ln w="9525">
            <a:noFill/>
            <a:miter lim="800000"/>
            <a:headEnd/>
            <a:tailEnd/>
          </a:ln>
          <a:effectLst/>
        </p:spPr>
        <p:txBody>
          <a:bodyPr>
            <a:spAutoFit/>
          </a:bodyPr>
          <a:lstStyle/>
          <a:p>
            <a:pPr eaLnBrk="0" hangingPunct="0">
              <a:spcBef>
                <a:spcPct val="50000"/>
              </a:spcBef>
              <a:defRPr/>
            </a:pPr>
            <a:r>
              <a:rPr lang="pt-PT" sz="4800" dirty="0">
                <a:solidFill>
                  <a:srgbClr val="FFFF00"/>
                </a:solidFill>
                <a:effectLst>
                  <a:outerShdw blurRad="38100" dist="38100" dir="2700000" algn="tl">
                    <a:srgbClr val="000000"/>
                  </a:outerShdw>
                </a:effectLst>
                <a:cs typeface="+mn-cs"/>
              </a:rPr>
              <a:t>ÓLEO DE PALMA E ÓLEO DE COCONOTE</a:t>
            </a:r>
          </a:p>
        </p:txBody>
      </p:sp>
      <p:pic>
        <p:nvPicPr>
          <p:cNvPr id="62473" name="Picture 9" descr="dende4"/>
          <p:cNvPicPr>
            <a:picLocks noChangeAspect="1" noChangeArrowheads="1"/>
          </p:cNvPicPr>
          <p:nvPr/>
        </p:nvPicPr>
        <p:blipFill>
          <a:blip r:embed="rId2" cstate="print"/>
          <a:srcRect/>
          <a:stretch>
            <a:fillRect/>
          </a:stretch>
        </p:blipFill>
        <p:spPr bwMode="auto">
          <a:xfrm>
            <a:off x="381000" y="2057400"/>
            <a:ext cx="6457950" cy="4391025"/>
          </a:xfrm>
          <a:prstGeom prst="rect">
            <a:avLst/>
          </a:prstGeom>
          <a:noFill/>
          <a:ln w="9525">
            <a:noFill/>
            <a:miter lim="800000"/>
            <a:headEnd/>
            <a:tailEnd/>
          </a:ln>
        </p:spPr>
      </p:pic>
      <p:pic>
        <p:nvPicPr>
          <p:cNvPr id="62471" name="Picture 7" descr="Palm%20KernelsCRP_s"/>
          <p:cNvPicPr>
            <a:picLocks noChangeAspect="1" noChangeArrowheads="1"/>
          </p:cNvPicPr>
          <p:nvPr/>
        </p:nvPicPr>
        <p:blipFill>
          <a:blip r:embed="rId3" cstate="print"/>
          <a:srcRect/>
          <a:stretch>
            <a:fillRect/>
          </a:stretch>
        </p:blipFill>
        <p:spPr bwMode="auto">
          <a:xfrm>
            <a:off x="4191000" y="3810000"/>
            <a:ext cx="4953000" cy="2794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2473"/>
                                        </p:tgtEl>
                                        <p:attrNameLst>
                                          <p:attrName>style.visibility</p:attrName>
                                        </p:attrNameLst>
                                      </p:cBhvr>
                                      <p:to>
                                        <p:strVal val="visible"/>
                                      </p:to>
                                    </p:set>
                                    <p:anim calcmode="lin" valueType="num">
                                      <p:cBhvr additive="base">
                                        <p:cTn id="7" dur="500" fill="hold"/>
                                        <p:tgtEl>
                                          <p:spTgt spid="62473"/>
                                        </p:tgtEl>
                                        <p:attrNameLst>
                                          <p:attrName>ppt_x</p:attrName>
                                        </p:attrNameLst>
                                      </p:cBhvr>
                                      <p:tavLst>
                                        <p:tav tm="0">
                                          <p:val>
                                            <p:strVal val="0-#ppt_w/2"/>
                                          </p:val>
                                        </p:tav>
                                        <p:tav tm="100000">
                                          <p:val>
                                            <p:strVal val="#ppt_x"/>
                                          </p:val>
                                        </p:tav>
                                      </p:tavLst>
                                    </p:anim>
                                    <p:anim calcmode="lin" valueType="num">
                                      <p:cBhvr additive="base">
                                        <p:cTn id="8" dur="500" fill="hold"/>
                                        <p:tgtEl>
                                          <p:spTgt spid="6247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2471"/>
                                        </p:tgtEl>
                                        <p:attrNameLst>
                                          <p:attrName>style.visibility</p:attrName>
                                        </p:attrNameLst>
                                      </p:cBhvr>
                                      <p:to>
                                        <p:strVal val="visible"/>
                                      </p:to>
                                    </p:set>
                                    <p:anim calcmode="lin" valueType="num">
                                      <p:cBhvr additive="base">
                                        <p:cTn id="13" dur="500" fill="hold"/>
                                        <p:tgtEl>
                                          <p:spTgt spid="62471"/>
                                        </p:tgtEl>
                                        <p:attrNameLst>
                                          <p:attrName>ppt_x</p:attrName>
                                        </p:attrNameLst>
                                      </p:cBhvr>
                                      <p:tavLst>
                                        <p:tav tm="0">
                                          <p:val>
                                            <p:strVal val="0-#ppt_w/2"/>
                                          </p:val>
                                        </p:tav>
                                        <p:tav tm="100000">
                                          <p:val>
                                            <p:strVal val="#ppt_x"/>
                                          </p:val>
                                        </p:tav>
                                      </p:tavLst>
                                    </p:anim>
                                    <p:anim calcmode="lin" valueType="num">
                                      <p:cBhvr additive="base">
                                        <p:cTn id="14" dur="500" fill="hold"/>
                                        <p:tgtEl>
                                          <p:spTgt spid="6247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2466"/>
                                        </p:tgtEl>
                                        <p:attrNameLst>
                                          <p:attrName>style.visibility</p:attrName>
                                        </p:attrNameLst>
                                      </p:cBhvr>
                                      <p:to>
                                        <p:strVal val="visible"/>
                                      </p:to>
                                    </p:set>
                                    <p:anim calcmode="lin" valueType="num">
                                      <p:cBhvr additive="base">
                                        <p:cTn id="19" dur="500" fill="hold"/>
                                        <p:tgtEl>
                                          <p:spTgt spid="62466"/>
                                        </p:tgtEl>
                                        <p:attrNameLst>
                                          <p:attrName>ppt_x</p:attrName>
                                        </p:attrNameLst>
                                      </p:cBhvr>
                                      <p:tavLst>
                                        <p:tav tm="0">
                                          <p:val>
                                            <p:strVal val="0-#ppt_w/2"/>
                                          </p:val>
                                        </p:tav>
                                        <p:tav tm="100000">
                                          <p:val>
                                            <p:strVal val="#ppt_x"/>
                                          </p:val>
                                        </p:tav>
                                      </p:tavLst>
                                    </p:anim>
                                    <p:anim calcmode="lin" valueType="num">
                                      <p:cBhvr additive="base">
                                        <p:cTn id="20" dur="500" fill="hold"/>
                                        <p:tgtEl>
                                          <p:spTgt spid="624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oilpalm1"/>
          <p:cNvPicPr>
            <a:picLocks noChangeAspect="1" noChangeArrowheads="1"/>
          </p:cNvPicPr>
          <p:nvPr/>
        </p:nvPicPr>
        <p:blipFill>
          <a:blip r:embed="rId2" cstate="print"/>
          <a:srcRect/>
          <a:stretch>
            <a:fillRect/>
          </a:stretch>
        </p:blipFill>
        <p:spPr bwMode="auto">
          <a:xfrm>
            <a:off x="17463" y="0"/>
            <a:ext cx="4437062" cy="5943600"/>
          </a:xfrm>
          <a:prstGeom prst="rect">
            <a:avLst/>
          </a:prstGeom>
          <a:noFill/>
          <a:ln w="9525">
            <a:noFill/>
            <a:miter lim="800000"/>
            <a:headEnd/>
            <a:tailEnd/>
          </a:ln>
        </p:spPr>
      </p:pic>
      <p:pic>
        <p:nvPicPr>
          <p:cNvPr id="94211" name="Picture 3" descr="dende4a"/>
          <p:cNvPicPr>
            <a:picLocks noChangeAspect="1" noChangeArrowheads="1"/>
          </p:cNvPicPr>
          <p:nvPr/>
        </p:nvPicPr>
        <p:blipFill>
          <a:blip r:embed="rId3" cstate="print"/>
          <a:srcRect/>
          <a:stretch>
            <a:fillRect/>
          </a:stretch>
        </p:blipFill>
        <p:spPr bwMode="auto">
          <a:xfrm>
            <a:off x="5334000" y="2400300"/>
            <a:ext cx="3175000" cy="2057400"/>
          </a:xfrm>
          <a:prstGeom prst="rect">
            <a:avLst/>
          </a:prstGeom>
          <a:noFill/>
          <a:ln w="9525">
            <a:noFill/>
            <a:miter lim="800000"/>
            <a:headEnd/>
            <a:tailEnd/>
          </a:ln>
        </p:spPr>
      </p:pic>
      <p:pic>
        <p:nvPicPr>
          <p:cNvPr id="94212" name="Picture 4" descr="elaeis_guineensis_infl"/>
          <p:cNvPicPr>
            <a:picLocks noChangeAspect="1" noChangeArrowheads="1"/>
          </p:cNvPicPr>
          <p:nvPr/>
        </p:nvPicPr>
        <p:blipFill>
          <a:blip r:embed="rId4" cstate="print"/>
          <a:srcRect/>
          <a:stretch>
            <a:fillRect/>
          </a:stretch>
        </p:blipFill>
        <p:spPr bwMode="auto">
          <a:xfrm>
            <a:off x="5638800" y="381000"/>
            <a:ext cx="2514600" cy="1885950"/>
          </a:xfrm>
          <a:prstGeom prst="rect">
            <a:avLst/>
          </a:prstGeom>
          <a:noFill/>
          <a:ln w="9525">
            <a:noFill/>
            <a:miter lim="800000"/>
            <a:headEnd/>
            <a:tailEnd/>
          </a:ln>
        </p:spPr>
      </p:pic>
      <p:pic>
        <p:nvPicPr>
          <p:cNvPr id="94213" name="Picture 5" descr="frutos abertos"/>
          <p:cNvPicPr>
            <a:picLocks noChangeAspect="1" noChangeArrowheads="1"/>
          </p:cNvPicPr>
          <p:nvPr/>
        </p:nvPicPr>
        <p:blipFill>
          <a:blip r:embed="rId5" cstate="print"/>
          <a:srcRect/>
          <a:stretch>
            <a:fillRect/>
          </a:stretch>
        </p:blipFill>
        <p:spPr bwMode="auto">
          <a:xfrm>
            <a:off x="6019800" y="4724400"/>
            <a:ext cx="1809750" cy="1085850"/>
          </a:xfrm>
          <a:prstGeom prst="rect">
            <a:avLst/>
          </a:prstGeom>
          <a:noFill/>
          <a:ln w="9525">
            <a:noFill/>
            <a:miter lim="800000"/>
            <a:headEnd/>
            <a:tailEnd/>
          </a:ln>
        </p:spPr>
      </p:pic>
      <p:sp>
        <p:nvSpPr>
          <p:cNvPr id="94214" name="Text Box 6"/>
          <p:cNvSpPr txBox="1">
            <a:spLocks noChangeArrowheads="1"/>
          </p:cNvSpPr>
          <p:nvPr/>
        </p:nvSpPr>
        <p:spPr bwMode="auto">
          <a:xfrm>
            <a:off x="511175" y="5949950"/>
            <a:ext cx="8120063" cy="533400"/>
          </a:xfrm>
          <a:prstGeom prst="rect">
            <a:avLst/>
          </a:prstGeom>
          <a:noFill/>
          <a:ln w="9525">
            <a:noFill/>
            <a:miter lim="800000"/>
            <a:headEnd/>
            <a:tailEnd/>
          </a:ln>
        </p:spPr>
        <p:txBody>
          <a:bodyPr wrap="none">
            <a:spAutoFit/>
          </a:bodyPr>
          <a:lstStyle/>
          <a:p>
            <a:r>
              <a:rPr lang="pt-PT" i="0"/>
              <a:t>Palmeira do dendém</a:t>
            </a:r>
            <a:r>
              <a:rPr lang="pt-PT"/>
              <a:t> – Elais guineensis Jacq.</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elproyectomatriz.files.wordpress.com/2009/07/comercio-justo.jpg"/>
          <p:cNvPicPr>
            <a:picLocks noChangeAspect="1" noChangeArrowheads="1"/>
          </p:cNvPicPr>
          <p:nvPr/>
        </p:nvPicPr>
        <p:blipFill>
          <a:blip r:embed="rId2" cstate="print"/>
          <a:srcRect/>
          <a:stretch>
            <a:fillRect/>
          </a:stretch>
        </p:blipFill>
        <p:spPr bwMode="auto">
          <a:xfrm>
            <a:off x="2286000" y="571500"/>
            <a:ext cx="5143500" cy="5111750"/>
          </a:xfrm>
          <a:prstGeom prst="rect">
            <a:avLst/>
          </a:prstGeom>
          <a:noFill/>
          <a:ln w="9525">
            <a:noFill/>
            <a:miter lim="800000"/>
            <a:headEnd/>
            <a:tailEnd/>
          </a:ln>
        </p:spPr>
      </p:pic>
      <p:sp>
        <p:nvSpPr>
          <p:cNvPr id="19459" name="Rectângulo 2"/>
          <p:cNvSpPr>
            <a:spLocks noChangeArrowheads="1"/>
          </p:cNvSpPr>
          <p:nvPr/>
        </p:nvSpPr>
        <p:spPr bwMode="auto">
          <a:xfrm>
            <a:off x="2143125" y="5643563"/>
            <a:ext cx="5500688" cy="276225"/>
          </a:xfrm>
          <a:prstGeom prst="rect">
            <a:avLst/>
          </a:prstGeom>
          <a:noFill/>
          <a:ln w="9525">
            <a:noFill/>
            <a:miter lim="800000"/>
            <a:headEnd/>
            <a:tailEnd/>
          </a:ln>
        </p:spPr>
        <p:txBody>
          <a:bodyPr>
            <a:spAutoFit/>
          </a:bodyPr>
          <a:lstStyle/>
          <a:p>
            <a:r>
              <a:rPr lang="pt-PT" sz="1200"/>
              <a:t>http://elproyectomatriz.files.wordpress.com/2009/07/comercio-justo.jpg</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5" descr="pic_palmfruit"/>
          <p:cNvPicPr>
            <a:picLocks noChangeAspect="1" noChangeArrowheads="1"/>
          </p:cNvPicPr>
          <p:nvPr/>
        </p:nvPicPr>
        <p:blipFill>
          <a:blip r:embed="rId2" cstate="print"/>
          <a:srcRect/>
          <a:stretch>
            <a:fillRect/>
          </a:stretch>
        </p:blipFill>
        <p:spPr bwMode="auto">
          <a:xfrm>
            <a:off x="531813" y="427038"/>
            <a:ext cx="5264150" cy="3911600"/>
          </a:xfrm>
          <a:prstGeom prst="rect">
            <a:avLst/>
          </a:prstGeom>
          <a:noFill/>
          <a:ln w="9525">
            <a:noFill/>
            <a:miter lim="800000"/>
            <a:headEnd/>
            <a:tailEnd/>
          </a:ln>
        </p:spPr>
      </p:pic>
      <p:pic>
        <p:nvPicPr>
          <p:cNvPr id="89094" name="Picture 6" descr="Palm%20KernelsCRP_s"/>
          <p:cNvPicPr>
            <a:picLocks noChangeAspect="1" noChangeArrowheads="1"/>
          </p:cNvPicPr>
          <p:nvPr/>
        </p:nvPicPr>
        <p:blipFill>
          <a:blip r:embed="rId3" cstate="print"/>
          <a:srcRect/>
          <a:stretch>
            <a:fillRect/>
          </a:stretch>
        </p:blipFill>
        <p:spPr bwMode="auto">
          <a:xfrm>
            <a:off x="4572000" y="4137025"/>
            <a:ext cx="4103688" cy="2314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9094"/>
                                        </p:tgtEl>
                                        <p:attrNameLst>
                                          <p:attrName>style.visibility</p:attrName>
                                        </p:attrNameLst>
                                      </p:cBhvr>
                                      <p:to>
                                        <p:strVal val="visible"/>
                                      </p:to>
                                    </p:set>
                                    <p:anim calcmode="lin" valueType="num">
                                      <p:cBhvr additive="base">
                                        <p:cTn id="7" dur="500" fill="hold"/>
                                        <p:tgtEl>
                                          <p:spTgt spid="89094"/>
                                        </p:tgtEl>
                                        <p:attrNameLst>
                                          <p:attrName>ppt_x</p:attrName>
                                        </p:attrNameLst>
                                      </p:cBhvr>
                                      <p:tavLst>
                                        <p:tav tm="0">
                                          <p:val>
                                            <p:strVal val="0-#ppt_w/2"/>
                                          </p:val>
                                        </p:tav>
                                        <p:tav tm="100000">
                                          <p:val>
                                            <p:strVal val="#ppt_x"/>
                                          </p:val>
                                        </p:tav>
                                      </p:tavLst>
                                    </p:anim>
                                    <p:anim calcmode="lin" valueType="num">
                                      <p:cBhvr additive="base">
                                        <p:cTn id="8" dur="500" fill="hold"/>
                                        <p:tgtEl>
                                          <p:spTgt spid="890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5" descr="© Terre nourricière"/>
          <p:cNvPicPr>
            <a:picLocks noChangeAspect="1" noChangeArrowheads="1"/>
          </p:cNvPicPr>
          <p:nvPr/>
        </p:nvPicPr>
        <p:blipFill>
          <a:blip r:embed="rId2" cstate="print"/>
          <a:srcRect/>
          <a:stretch>
            <a:fillRect/>
          </a:stretch>
        </p:blipFill>
        <p:spPr bwMode="auto">
          <a:xfrm>
            <a:off x="790575" y="819150"/>
            <a:ext cx="7561263" cy="5218113"/>
          </a:xfrm>
          <a:prstGeom prst="rect">
            <a:avLst/>
          </a:prstGeom>
          <a:noFill/>
          <a:ln w="9525">
            <a:noFill/>
            <a:miter lim="800000"/>
            <a:headEnd/>
            <a:tailEnd/>
          </a:ln>
        </p:spPr>
      </p:pic>
      <p:sp>
        <p:nvSpPr>
          <p:cNvPr id="96259" name="Rectangle 6"/>
          <p:cNvSpPr>
            <a:spLocks noChangeArrowheads="1"/>
          </p:cNvSpPr>
          <p:nvPr/>
        </p:nvSpPr>
        <p:spPr bwMode="auto">
          <a:xfrm>
            <a:off x="4932363" y="6092825"/>
            <a:ext cx="3632200" cy="274638"/>
          </a:xfrm>
          <a:prstGeom prst="rect">
            <a:avLst/>
          </a:prstGeom>
          <a:noFill/>
          <a:ln w="9525">
            <a:noFill/>
            <a:miter lim="800000"/>
            <a:headEnd/>
            <a:tailEnd/>
          </a:ln>
        </p:spPr>
        <p:txBody>
          <a:bodyPr wrap="none">
            <a:spAutoFit/>
          </a:bodyPr>
          <a:lstStyle/>
          <a:p>
            <a:r>
              <a:rPr lang="pt-PT" sz="1200" b="0" i="0"/>
              <a:t>http://spore.cta.int/spore125/esporo75_feature.html</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descr="vitamine"/>
          <p:cNvPicPr>
            <a:picLocks noChangeAspect="1" noChangeArrowheads="1"/>
          </p:cNvPicPr>
          <p:nvPr/>
        </p:nvPicPr>
        <p:blipFill>
          <a:blip r:embed="rId2" cstate="print"/>
          <a:srcRect/>
          <a:stretch>
            <a:fillRect/>
          </a:stretch>
        </p:blipFill>
        <p:spPr bwMode="auto">
          <a:xfrm>
            <a:off x="2195513" y="3429000"/>
            <a:ext cx="5256212" cy="2922588"/>
          </a:xfrm>
          <a:prstGeom prst="rect">
            <a:avLst/>
          </a:prstGeom>
          <a:noFill/>
          <a:ln w="9525">
            <a:noFill/>
            <a:miter lim="800000"/>
            <a:headEnd/>
            <a:tailEnd/>
          </a:ln>
        </p:spPr>
      </p:pic>
      <p:pic>
        <p:nvPicPr>
          <p:cNvPr id="97283" name="Picture 5" descr="carotenes"/>
          <p:cNvPicPr>
            <a:picLocks noChangeAspect="1" noChangeArrowheads="1"/>
          </p:cNvPicPr>
          <p:nvPr/>
        </p:nvPicPr>
        <p:blipFill>
          <a:blip r:embed="rId3" cstate="print"/>
          <a:srcRect/>
          <a:stretch>
            <a:fillRect/>
          </a:stretch>
        </p:blipFill>
        <p:spPr bwMode="auto">
          <a:xfrm>
            <a:off x="815975" y="333375"/>
            <a:ext cx="7510463" cy="2849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6" descr="2_CommodityProduct"/>
          <p:cNvPicPr>
            <a:picLocks noChangeAspect="1" noChangeArrowheads="1"/>
          </p:cNvPicPr>
          <p:nvPr/>
        </p:nvPicPr>
        <p:blipFill>
          <a:blip r:embed="rId2" cstate="print"/>
          <a:srcRect/>
          <a:stretch>
            <a:fillRect/>
          </a:stretch>
        </p:blipFill>
        <p:spPr bwMode="auto">
          <a:xfrm>
            <a:off x="611188" y="3898900"/>
            <a:ext cx="3960812" cy="2959100"/>
          </a:xfrm>
          <a:prstGeom prst="rect">
            <a:avLst/>
          </a:prstGeom>
          <a:noFill/>
          <a:ln w="9525">
            <a:noFill/>
            <a:miter lim="800000"/>
            <a:headEnd/>
            <a:tailEnd/>
          </a:ln>
        </p:spPr>
      </p:pic>
      <p:pic>
        <p:nvPicPr>
          <p:cNvPr id="98307" name="Picture 4" descr="processedProducts"/>
          <p:cNvPicPr>
            <a:picLocks noChangeAspect="1" noChangeArrowheads="1"/>
          </p:cNvPicPr>
          <p:nvPr/>
        </p:nvPicPr>
        <p:blipFill>
          <a:blip r:embed="rId3" cstate="print"/>
          <a:srcRect/>
          <a:stretch>
            <a:fillRect/>
          </a:stretch>
        </p:blipFill>
        <p:spPr bwMode="auto">
          <a:xfrm>
            <a:off x="1979613" y="153988"/>
            <a:ext cx="7164387" cy="4398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6" descr="2_CommodityProduct"/>
          <p:cNvPicPr>
            <a:picLocks noChangeAspect="1" noChangeArrowheads="1"/>
          </p:cNvPicPr>
          <p:nvPr/>
        </p:nvPicPr>
        <p:blipFill>
          <a:blip r:embed="rId2" cstate="print"/>
          <a:srcRect/>
          <a:stretch>
            <a:fillRect/>
          </a:stretch>
        </p:blipFill>
        <p:spPr bwMode="auto">
          <a:xfrm>
            <a:off x="1000125" y="1117600"/>
            <a:ext cx="6643688" cy="4964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538163" y="304800"/>
            <a:ext cx="8077200" cy="457200"/>
          </a:xfrm>
          <a:prstGeom prst="rect">
            <a:avLst/>
          </a:prstGeom>
          <a:noFill/>
          <a:ln w="9525">
            <a:noFill/>
            <a:miter lim="800000"/>
            <a:headEnd/>
            <a:tailEnd/>
          </a:ln>
        </p:spPr>
        <p:txBody>
          <a:bodyPr wrap="none">
            <a:spAutoFit/>
          </a:bodyPr>
          <a:lstStyle/>
          <a:p>
            <a:pPr algn="ctr"/>
            <a:r>
              <a:rPr lang="pt-PT" sz="2400" i="0">
                <a:solidFill>
                  <a:schemeClr val="tx1"/>
                </a:solidFill>
                <a:latin typeface="Arial Unicode MS" pitchFamily="34" charset="-128"/>
              </a:rPr>
              <a:t>UTILIZAÇÕES DO ÓLEO DE PALMA NA ALIMENTAÇÃO</a:t>
            </a:r>
          </a:p>
        </p:txBody>
      </p:sp>
      <p:pic>
        <p:nvPicPr>
          <p:cNvPr id="100355" name="Picture 3" descr="chart2"/>
          <p:cNvPicPr>
            <a:picLocks noChangeAspect="1" noChangeArrowheads="1"/>
          </p:cNvPicPr>
          <p:nvPr/>
        </p:nvPicPr>
        <p:blipFill>
          <a:blip r:embed="rId2" cstate="print"/>
          <a:srcRect/>
          <a:stretch>
            <a:fillRect/>
          </a:stretch>
        </p:blipFill>
        <p:spPr bwMode="auto">
          <a:xfrm>
            <a:off x="381000" y="847725"/>
            <a:ext cx="8382000" cy="5160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9330" name="Object 2"/>
          <p:cNvGraphicFramePr>
            <a:graphicFrameLocks noChangeAspect="1"/>
          </p:cNvGraphicFramePr>
          <p:nvPr/>
        </p:nvGraphicFramePr>
        <p:xfrm>
          <a:off x="1168400" y="0"/>
          <a:ext cx="6807200" cy="5930900"/>
        </p:xfrm>
        <a:graphic>
          <a:graphicData uri="http://schemas.openxmlformats.org/presentationml/2006/ole">
            <p:oleObj spid="_x0000_s7170" name="Documento" r:id="rId3" imgW="6806520" imgH="5930280" progId="Word.Document.8">
              <p:embed/>
            </p:oleObj>
          </a:graphicData>
        </a:graphic>
      </p:graphicFrame>
      <p:graphicFrame>
        <p:nvGraphicFramePr>
          <p:cNvPr id="99331" name="Object 3"/>
          <p:cNvGraphicFramePr>
            <a:graphicFrameLocks noChangeAspect="1"/>
          </p:cNvGraphicFramePr>
          <p:nvPr/>
        </p:nvGraphicFramePr>
        <p:xfrm>
          <a:off x="0" y="0"/>
          <a:ext cx="8893175" cy="4941888"/>
        </p:xfrm>
        <a:graphic>
          <a:graphicData uri="http://schemas.openxmlformats.org/presentationml/2006/ole">
            <p:oleObj spid="_x0000_s7171" name="Gráfico" r:id="rId4" imgW="5219700" imgH="3057449" progId="Excel.Sheet.8">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3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93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99331"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354" name="Object 2"/>
          <p:cNvGraphicFramePr>
            <a:graphicFrameLocks noChangeAspect="1"/>
          </p:cNvGraphicFramePr>
          <p:nvPr/>
        </p:nvGraphicFramePr>
        <p:xfrm>
          <a:off x="2443163" y="600075"/>
          <a:ext cx="6115050" cy="6515100"/>
        </p:xfrm>
        <a:graphic>
          <a:graphicData uri="http://schemas.openxmlformats.org/presentationml/2006/ole">
            <p:oleObj spid="_x0000_s8194" name="Documento" r:id="rId3" imgW="6326026" imgH="6704935" progId="Word.Document.8">
              <p:embed/>
            </p:oleObj>
          </a:graphicData>
        </a:graphic>
      </p:graphicFrame>
      <p:graphicFrame>
        <p:nvGraphicFramePr>
          <p:cNvPr id="100355" name="Object 3"/>
          <p:cNvGraphicFramePr>
            <a:graphicFrameLocks noChangeAspect="1"/>
          </p:cNvGraphicFramePr>
          <p:nvPr/>
        </p:nvGraphicFramePr>
        <p:xfrm>
          <a:off x="395288" y="188913"/>
          <a:ext cx="8353425" cy="5443537"/>
        </p:xfrm>
        <a:graphic>
          <a:graphicData uri="http://schemas.openxmlformats.org/presentationml/2006/ole">
            <p:oleObj spid="_x0000_s8195" name="Gráfico" r:id="rId4" imgW="4838700" imgH="3152851" progId="Excel.Sheet.8">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3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3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0035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378" name="Object 2"/>
          <p:cNvGraphicFramePr>
            <a:graphicFrameLocks noChangeAspect="1"/>
          </p:cNvGraphicFramePr>
          <p:nvPr/>
        </p:nvGraphicFramePr>
        <p:xfrm>
          <a:off x="1258888" y="544513"/>
          <a:ext cx="7581900" cy="6313487"/>
        </p:xfrm>
        <a:graphic>
          <a:graphicData uri="http://schemas.openxmlformats.org/presentationml/2006/ole">
            <p:oleObj spid="_x0000_s9218" name="Documento" r:id="rId3" imgW="5429414" imgH="5671332" progId="Word.Document.8">
              <p:embed/>
            </p:oleObj>
          </a:graphicData>
        </a:graphic>
      </p:graphicFrame>
      <p:graphicFrame>
        <p:nvGraphicFramePr>
          <p:cNvPr id="101379" name="Object 3"/>
          <p:cNvGraphicFramePr>
            <a:graphicFrameLocks noChangeAspect="1"/>
          </p:cNvGraphicFramePr>
          <p:nvPr/>
        </p:nvGraphicFramePr>
        <p:xfrm>
          <a:off x="828675" y="0"/>
          <a:ext cx="8315325" cy="5716588"/>
        </p:xfrm>
        <a:graphic>
          <a:graphicData uri="http://schemas.openxmlformats.org/presentationml/2006/ole">
            <p:oleObj spid="_x0000_s9219" name="Gráfico" r:id="rId4" imgW="5610149" imgH="3857549" progId="Excel.Sheet.8">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3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3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01379"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4" descr="2004110600120902"/>
          <p:cNvPicPr>
            <a:picLocks noChangeAspect="1" noChangeArrowheads="1"/>
          </p:cNvPicPr>
          <p:nvPr/>
        </p:nvPicPr>
        <p:blipFill>
          <a:blip r:embed="rId2" cstate="print"/>
          <a:srcRect/>
          <a:stretch>
            <a:fillRect/>
          </a:stretch>
        </p:blipFill>
        <p:spPr bwMode="auto">
          <a:xfrm>
            <a:off x="2339975" y="368300"/>
            <a:ext cx="3986213" cy="6119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odelo de apresentação predefinido">
  <a:themeElements>
    <a:clrScheme name="Modelo de apresentação predefini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elo de apresentação predefini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pt-PT" sz="2900" b="1" i="1" u="none" strike="noStrike" cap="none" normalizeH="0" baseline="0" smtClean="0">
            <a:ln>
              <a:noFill/>
            </a:ln>
            <a:solidFill>
              <a:srgbClr val="FFFFCC"/>
            </a:solidFill>
            <a:effectLst/>
            <a:latin typeface="Albertus Extra Bold"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pt-PT" sz="2900" b="1" i="1" u="none" strike="noStrike" cap="none" normalizeH="0" baseline="0" smtClean="0">
            <a:ln>
              <a:noFill/>
            </a:ln>
            <a:solidFill>
              <a:srgbClr val="FFFFCC"/>
            </a:solidFill>
            <a:effectLst/>
            <a:latin typeface="Albertus Extra Bold" pitchFamily="34" charset="0"/>
          </a:defRPr>
        </a:defPPr>
      </a:lstStyle>
    </a:lnDef>
  </a:objectDefaults>
  <a:extraClrSchemeLst>
    <a:extraClrScheme>
      <a:clrScheme name="Modelo de apresentação predefini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elo de apresentação predefini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elo de apresentação predefini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elo de apresentação predefini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elo de apresentação predefini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elo de apresentação predefini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elo de apresentação predefini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4739</TotalTime>
  <Words>2815</Words>
  <Application>Microsoft Office PowerPoint</Application>
  <PresentationFormat>Apresentação no Ecrã (4:3)</PresentationFormat>
  <Paragraphs>505</Paragraphs>
  <Slides>134</Slides>
  <Notes>1</Notes>
  <HiddenSlides>0</HiddenSlides>
  <MMClips>0</MMClips>
  <ScaleCrop>false</ScaleCrop>
  <HeadingPairs>
    <vt:vector size="6" baseType="variant">
      <vt:variant>
        <vt:lpstr>Tema</vt:lpstr>
      </vt:variant>
      <vt:variant>
        <vt:i4>1</vt:i4>
      </vt:variant>
      <vt:variant>
        <vt:lpstr>Servidores OLE incorporados</vt:lpstr>
      </vt:variant>
      <vt:variant>
        <vt:i4>6</vt:i4>
      </vt:variant>
      <vt:variant>
        <vt:lpstr>Títulos dos diapositivos</vt:lpstr>
      </vt:variant>
      <vt:variant>
        <vt:i4>134</vt:i4>
      </vt:variant>
    </vt:vector>
  </HeadingPairs>
  <TitlesOfParts>
    <vt:vector size="141" baseType="lpstr">
      <vt:lpstr>Modelo de apresentação predefinido</vt:lpstr>
      <vt:lpstr>Bitmap Image</vt:lpstr>
      <vt:lpstr>Documento</vt:lpstr>
      <vt:lpstr>Document</vt:lpstr>
      <vt:lpstr>Imagem de mapa de bits</vt:lpstr>
      <vt:lpstr>Photo Editor Photo</vt:lpstr>
      <vt:lpstr>Gráfico</vt:lpstr>
      <vt:lpstr>Diapositivo 1</vt:lpstr>
      <vt:lpstr>Tecnologia dos produtos agrícolas em meio tropical </vt:lpstr>
      <vt:lpstr>Diapositivo 3</vt:lpstr>
      <vt:lpstr>Diapositivo 4</vt:lpstr>
      <vt:lpstr>Diapositivo 5</vt:lpstr>
      <vt:lpstr>Diapositivo 6</vt:lpstr>
      <vt:lpstr>Diapositivo 7</vt:lpstr>
      <vt:lpstr>Diapositivo 8</vt:lpstr>
      <vt:lpstr>Diapositivo 9</vt:lpstr>
      <vt:lpstr>Tecnologia pós-colheita dos produtos agrícolas</vt:lpstr>
      <vt:lpstr>Diapositivo 11</vt:lpstr>
      <vt:lpstr>Diapositivo 12</vt:lpstr>
      <vt:lpstr>Diapositivo 13</vt:lpstr>
      <vt:lpstr>Diapositivo 14</vt:lpstr>
      <vt:lpstr>TECNOLOGIA DOS PRODUTOS AGRÍCOLAS vantagens 2/2</vt:lpstr>
      <vt:lpstr>TECNOLOGIA DOS PRODUTOS AGRÍCOLAS constrangimentos 1/2</vt:lpstr>
      <vt:lpstr>TECNOLOGIA DOS PRODUTOS AGRÍCOLAS constrangimentos 2/2</vt:lpstr>
      <vt:lpstr>Diapositivo 18</vt:lpstr>
      <vt:lpstr>Diapositivo 19</vt:lpstr>
      <vt:lpstr>Diapositivo 20</vt:lpstr>
      <vt:lpstr>Diapositivo 21</vt:lpstr>
      <vt:lpstr>Diapositivo 22</vt:lpstr>
      <vt:lpstr>Diapositivo 23</vt:lpstr>
      <vt:lpstr>Perdas pós-colheita</vt:lpstr>
      <vt:lpstr>Perdas pós-colheita na cadeia agro-alimentar</vt:lpstr>
      <vt:lpstr>Causas das perdas da  pós-colheita</vt:lpstr>
      <vt:lpstr>Diapositivo 27</vt:lpstr>
      <vt:lpstr>Diapositivo 28</vt:lpstr>
      <vt:lpstr>Diapositivo 29</vt:lpstr>
      <vt:lpstr>Diapositivo 30</vt:lpstr>
      <vt:lpstr>Diapositivo 31</vt:lpstr>
      <vt:lpstr>Diapositivo 32</vt:lpstr>
      <vt:lpstr>Diapositivo 33</vt:lpstr>
      <vt:lpstr>Diapositivo 34</vt:lpstr>
      <vt:lpstr>Diapositivo 35</vt:lpstr>
      <vt:lpstr>Diapositivo 36</vt:lpstr>
      <vt:lpstr>Diapositivo 37</vt:lpstr>
      <vt:lpstr>exemplo</vt:lpstr>
      <vt:lpstr>Bibliografia (outra para além da referida ao longo da apresentação)</vt:lpstr>
      <vt:lpstr>agradecimentos</vt:lpstr>
      <vt:lpstr>Alguns Produtos Tropicais </vt:lpstr>
      <vt:lpstr>Diapositivo 42</vt:lpstr>
      <vt:lpstr>Diapositivo 43</vt:lpstr>
      <vt:lpstr>Diapositivo 44</vt:lpstr>
      <vt:lpstr>Diapositivo 45</vt:lpstr>
      <vt:lpstr>Diapositivo 46</vt:lpstr>
      <vt:lpstr>Diapositivo 47</vt:lpstr>
      <vt:lpstr>Diapositivo 48</vt:lpstr>
      <vt:lpstr>Diapositivo 49</vt:lpstr>
      <vt:lpstr>Diapositivo 50</vt:lpstr>
      <vt:lpstr>Diapositivo 51</vt:lpstr>
      <vt:lpstr>Diapositivo 52</vt:lpstr>
      <vt:lpstr>Diapositivo 53</vt:lpstr>
      <vt:lpstr>Diapositivo 54</vt:lpstr>
      <vt:lpstr>Diapositivo 55</vt:lpstr>
      <vt:lpstr>Diapositivo 56</vt:lpstr>
      <vt:lpstr>Diapositivo 57</vt:lpstr>
      <vt:lpstr>Diapositivo 58</vt:lpstr>
      <vt:lpstr>Diapositivo 59</vt:lpstr>
      <vt:lpstr>Diapositivo 60</vt:lpstr>
      <vt:lpstr>Diapositivo 61</vt:lpstr>
      <vt:lpstr>Diapositivo 62</vt:lpstr>
      <vt:lpstr>Diapositivo 63</vt:lpstr>
      <vt:lpstr>Diapositivo 64</vt:lpstr>
      <vt:lpstr>Diapositivo 65</vt:lpstr>
      <vt:lpstr>Diapositivo 66</vt:lpstr>
      <vt:lpstr>Diapositivo 67</vt:lpstr>
      <vt:lpstr>Diapositivo 68</vt:lpstr>
      <vt:lpstr>Diapositivo 69</vt:lpstr>
      <vt:lpstr>Diapositivo 70</vt:lpstr>
      <vt:lpstr>Diapositivo 71</vt:lpstr>
      <vt:lpstr>Diapositivo 72</vt:lpstr>
      <vt:lpstr>Diapositivo 73</vt:lpstr>
      <vt:lpstr>Diapositivo 74</vt:lpstr>
      <vt:lpstr>Diapositivo 75</vt:lpstr>
      <vt:lpstr>Diapositivo 76</vt:lpstr>
      <vt:lpstr>Diapositivo 77</vt:lpstr>
      <vt:lpstr>Diapositivo 78</vt:lpstr>
      <vt:lpstr>Diapositivo 79</vt:lpstr>
      <vt:lpstr>Diapositivo 80</vt:lpstr>
      <vt:lpstr>Diapositivo 81</vt:lpstr>
      <vt:lpstr>Diapositivo 82</vt:lpstr>
      <vt:lpstr>Diapositivo 83</vt:lpstr>
      <vt:lpstr>Verde ----Países donde se cultiva la caña  laranja ----Países donde se cultiva la remolacha  lilás -------Países que producen azúcar de caña y azúcar de remolacha</vt:lpstr>
      <vt:lpstr>Diapositivo 85</vt:lpstr>
      <vt:lpstr>Diapositivo 86</vt:lpstr>
      <vt:lpstr>Diapositivo 87</vt:lpstr>
      <vt:lpstr>Diapositivo 88</vt:lpstr>
      <vt:lpstr>Diapositivo 89</vt:lpstr>
      <vt:lpstr>Diapositivo 90</vt:lpstr>
      <vt:lpstr>Diapositivo 91</vt:lpstr>
      <vt:lpstr>Diapositivo 92</vt:lpstr>
      <vt:lpstr>Diapositivo 93</vt:lpstr>
      <vt:lpstr>Diapositivo 94</vt:lpstr>
      <vt:lpstr>Diapositivo 95</vt:lpstr>
      <vt:lpstr>Diapositivo 96</vt:lpstr>
      <vt:lpstr>Diapositivo 97</vt:lpstr>
      <vt:lpstr>Diapositivo 98</vt:lpstr>
      <vt:lpstr>Diapositivo 99</vt:lpstr>
      <vt:lpstr>Diapositivo 100</vt:lpstr>
      <vt:lpstr>Diapositivo 101</vt:lpstr>
      <vt:lpstr>Diapositivo 102</vt:lpstr>
      <vt:lpstr>Diapositivo 103</vt:lpstr>
      <vt:lpstr>Diapositivo 104</vt:lpstr>
      <vt:lpstr>Diapositivo 105</vt:lpstr>
      <vt:lpstr>Diapositivo 106</vt:lpstr>
      <vt:lpstr>Diapositivo 107</vt:lpstr>
      <vt:lpstr>Diapositivo 108</vt:lpstr>
      <vt:lpstr>Diapositivo 109</vt:lpstr>
      <vt:lpstr>Diapositivo 110</vt:lpstr>
      <vt:lpstr>Diapositivo 111</vt:lpstr>
      <vt:lpstr>Diapositivo 112</vt:lpstr>
      <vt:lpstr>Diapositivo 113</vt:lpstr>
      <vt:lpstr>Diapositivo 114</vt:lpstr>
      <vt:lpstr>Diapositivo 115</vt:lpstr>
      <vt:lpstr>Diapositivo 116</vt:lpstr>
      <vt:lpstr>Diapositivo 117</vt:lpstr>
      <vt:lpstr>Diapositivo 118</vt:lpstr>
      <vt:lpstr>Diapositivo 119</vt:lpstr>
      <vt:lpstr>Diapositivo 120</vt:lpstr>
      <vt:lpstr>Diapositivo 121</vt:lpstr>
      <vt:lpstr>Diapositivo 122</vt:lpstr>
      <vt:lpstr>Diapositivo 123</vt:lpstr>
      <vt:lpstr>Diapositivo 124</vt:lpstr>
      <vt:lpstr>Diapositivo 125</vt:lpstr>
      <vt:lpstr>Diapositivo 126</vt:lpstr>
      <vt:lpstr>Diapositivo 127</vt:lpstr>
      <vt:lpstr>Diapositivo 128</vt:lpstr>
      <vt:lpstr>Diapositivo 129</vt:lpstr>
      <vt:lpstr>Diapositivo 130</vt:lpstr>
      <vt:lpstr>Diapositivo 131</vt:lpstr>
      <vt:lpstr>Diapositivo 132</vt:lpstr>
      <vt:lpstr>Diapositivo 133</vt:lpstr>
      <vt:lpstr>Diapositivo 134</vt:lpstr>
    </vt:vector>
  </TitlesOfParts>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Raul</dc:creator>
  <cp:lastModifiedBy>MHelena</cp:lastModifiedBy>
  <cp:revision>378</cp:revision>
  <dcterms:created xsi:type="dcterms:W3CDTF">2003-03-29T18:49:48Z</dcterms:created>
  <dcterms:modified xsi:type="dcterms:W3CDTF">2017-04-11T13:13:39Z</dcterms:modified>
</cp:coreProperties>
</file>